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5"/>
  </p:notesMasterIdLst>
  <p:sldIdLst>
    <p:sldId id="508" r:id="rId3"/>
    <p:sldId id="567" r:id="rId4"/>
    <p:sldId id="568" r:id="rId5"/>
    <p:sldId id="569" r:id="rId6"/>
    <p:sldId id="588" r:id="rId7"/>
    <p:sldId id="570" r:id="rId8"/>
    <p:sldId id="573" r:id="rId9"/>
    <p:sldId id="577" r:id="rId10"/>
    <p:sldId id="574" r:id="rId11"/>
    <p:sldId id="585" r:id="rId12"/>
    <p:sldId id="575" r:id="rId13"/>
    <p:sldId id="592" r:id="rId14"/>
    <p:sldId id="593" r:id="rId15"/>
    <p:sldId id="576" r:id="rId16"/>
    <p:sldId id="555" r:id="rId17"/>
    <p:sldId id="571" r:id="rId18"/>
    <p:sldId id="581" r:id="rId19"/>
    <p:sldId id="572" r:id="rId20"/>
    <p:sldId id="549" r:id="rId21"/>
    <p:sldId id="397" r:id="rId22"/>
    <p:sldId id="544" r:id="rId23"/>
    <p:sldId id="590" r:id="rId24"/>
    <p:sldId id="465" r:id="rId25"/>
    <p:sldId id="466" r:id="rId26"/>
    <p:sldId id="472" r:id="rId27"/>
    <p:sldId id="464" r:id="rId28"/>
    <p:sldId id="591" r:id="rId29"/>
    <p:sldId id="256" r:id="rId30"/>
    <p:sldId id="589" r:id="rId31"/>
    <p:sldId id="566" r:id="rId32"/>
    <p:sldId id="584" r:id="rId33"/>
    <p:sldId id="554"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3333CC"/>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1C310F-80C1-41D8-8FD8-C4F2C0FD2968}" v="677" dt="2018-07-21T07:51:14.5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79211" autoAdjust="0"/>
  </p:normalViewPr>
  <p:slideViewPr>
    <p:cSldViewPr>
      <p:cViewPr varScale="1">
        <p:scale>
          <a:sx n="84" d="100"/>
          <a:sy n="84" d="100"/>
        </p:scale>
        <p:origin x="624" y="68"/>
      </p:cViewPr>
      <p:guideLst>
        <p:guide orient="horz" pos="2160"/>
        <p:guide pos="2880"/>
      </p:guideLst>
    </p:cSldViewPr>
  </p:slideViewPr>
  <p:outlineViewPr>
    <p:cViewPr>
      <p:scale>
        <a:sx n="33" d="100"/>
        <a:sy n="33" d="100"/>
      </p:scale>
      <p:origin x="296" y="10124"/>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 McGowan" userId="c142a2d4647fc5ac" providerId="LiveId" clId="{771C310F-80C1-41D8-8FD8-C4F2C0FD2968}"/>
    <pc:docChg chg="undo custSel mod addSld delSld modSld sldOrd">
      <pc:chgData name="Ian McGowan" userId="c142a2d4647fc5ac" providerId="LiveId" clId="{771C310F-80C1-41D8-8FD8-C4F2C0FD2968}" dt="2018-07-21T07:51:14.540" v="675" actId="947"/>
      <pc:docMkLst>
        <pc:docMk/>
      </pc:docMkLst>
      <pc:sldChg chg="modSp add">
        <pc:chgData name="Ian McGowan" userId="c142a2d4647fc5ac" providerId="LiveId" clId="{771C310F-80C1-41D8-8FD8-C4F2C0FD2968}" dt="2018-07-20T17:40:29.499" v="507" actId="14100"/>
        <pc:sldMkLst>
          <pc:docMk/>
          <pc:sldMk cId="3050618363" sldId="256"/>
        </pc:sldMkLst>
        <pc:grpChg chg="mod">
          <ac:chgData name="Ian McGowan" userId="c142a2d4647fc5ac" providerId="LiveId" clId="{771C310F-80C1-41D8-8FD8-C4F2C0FD2968}" dt="2018-07-20T17:40:29.499" v="507" actId="14100"/>
          <ac:grpSpMkLst>
            <pc:docMk/>
            <pc:sldMk cId="3050618363" sldId="256"/>
            <ac:grpSpMk id="19" creationId="{00000000-0000-0000-0000-000000000000}"/>
          </ac:grpSpMkLst>
        </pc:grpChg>
      </pc:sldChg>
      <pc:sldChg chg="modSp add">
        <pc:chgData name="Ian McGowan" userId="c142a2d4647fc5ac" providerId="LiveId" clId="{771C310F-80C1-41D8-8FD8-C4F2C0FD2968}" dt="2018-07-20T17:18:44.867" v="336" actId="20577"/>
        <pc:sldMkLst>
          <pc:docMk/>
          <pc:sldMk cId="3504605020" sldId="397"/>
        </pc:sldMkLst>
        <pc:spChg chg="mod">
          <ac:chgData name="Ian McGowan" userId="c142a2d4647fc5ac" providerId="LiveId" clId="{771C310F-80C1-41D8-8FD8-C4F2C0FD2968}" dt="2018-07-20T17:18:44.867" v="336" actId="20577"/>
          <ac:spMkLst>
            <pc:docMk/>
            <pc:sldMk cId="3504605020" sldId="397"/>
            <ac:spMk id="3" creationId="{00000000-0000-0000-0000-000000000000}"/>
          </ac:spMkLst>
        </pc:spChg>
      </pc:sldChg>
      <pc:sldChg chg="modSp add">
        <pc:chgData name="Ian McGowan" userId="c142a2d4647fc5ac" providerId="LiveId" clId="{771C310F-80C1-41D8-8FD8-C4F2C0FD2968}" dt="2018-07-20T17:32:31.041" v="443" actId="1076"/>
        <pc:sldMkLst>
          <pc:docMk/>
          <pc:sldMk cId="2772166852" sldId="464"/>
        </pc:sldMkLst>
        <pc:spChg chg="mod">
          <ac:chgData name="Ian McGowan" userId="c142a2d4647fc5ac" providerId="LiveId" clId="{771C310F-80C1-41D8-8FD8-C4F2C0FD2968}" dt="2018-07-20T17:32:31.041" v="443" actId="1076"/>
          <ac:spMkLst>
            <pc:docMk/>
            <pc:sldMk cId="2772166852" sldId="464"/>
            <ac:spMk id="49154" creationId="{00000000-0000-0000-0000-000000000000}"/>
          </ac:spMkLst>
        </pc:spChg>
      </pc:sldChg>
      <pc:sldChg chg="addSp delSp add ord addAnim delAnim modAnim">
        <pc:chgData name="Ian McGowan" userId="c142a2d4647fc5ac" providerId="LiveId" clId="{771C310F-80C1-41D8-8FD8-C4F2C0FD2968}" dt="2018-07-21T07:47:30.454" v="615"/>
        <pc:sldMkLst>
          <pc:docMk/>
          <pc:sldMk cId="3082946839" sldId="465"/>
        </pc:sldMkLst>
        <pc:picChg chg="add del">
          <ac:chgData name="Ian McGowan" userId="c142a2d4647fc5ac" providerId="LiveId" clId="{771C310F-80C1-41D8-8FD8-C4F2C0FD2968}" dt="2018-07-21T07:47:24.525" v="614" actId="478"/>
          <ac:picMkLst>
            <pc:docMk/>
            <pc:sldMk cId="3082946839" sldId="465"/>
            <ac:picMk id="4" creationId="{00000000-0000-0000-0000-000000000000}"/>
          </ac:picMkLst>
        </pc:picChg>
      </pc:sldChg>
      <pc:sldChg chg="add modAnim">
        <pc:chgData name="Ian McGowan" userId="c142a2d4647fc5ac" providerId="LiveId" clId="{771C310F-80C1-41D8-8FD8-C4F2C0FD2968}" dt="2018-07-21T07:47:45.315" v="617"/>
        <pc:sldMkLst>
          <pc:docMk/>
          <pc:sldMk cId="2022149092" sldId="466"/>
        </pc:sldMkLst>
      </pc:sldChg>
      <pc:sldChg chg="modSp add del ord">
        <pc:chgData name="Ian McGowan" userId="c142a2d4647fc5ac" providerId="LiveId" clId="{771C310F-80C1-41D8-8FD8-C4F2C0FD2968}" dt="2018-07-20T17:32:21.741" v="441" actId="2696"/>
        <pc:sldMkLst>
          <pc:docMk/>
          <pc:sldMk cId="152883247" sldId="468"/>
        </pc:sldMkLst>
        <pc:spChg chg="mod">
          <ac:chgData name="Ian McGowan" userId="c142a2d4647fc5ac" providerId="LiveId" clId="{771C310F-80C1-41D8-8FD8-C4F2C0FD2968}" dt="2018-07-20T17:28:20.419" v="363" actId="207"/>
          <ac:spMkLst>
            <pc:docMk/>
            <pc:sldMk cId="152883247" sldId="468"/>
            <ac:spMk id="2" creationId="{00000000-0000-0000-0000-000000000000}"/>
          </ac:spMkLst>
        </pc:spChg>
      </pc:sldChg>
      <pc:sldChg chg="addSp delSp modSp add mod ord setBg">
        <pc:chgData name="Ian McGowan" userId="c142a2d4647fc5ac" providerId="LiveId" clId="{771C310F-80C1-41D8-8FD8-C4F2C0FD2968}" dt="2018-07-20T17:43:29.430" v="522" actId="207"/>
        <pc:sldMkLst>
          <pc:docMk/>
          <pc:sldMk cId="2579406209" sldId="472"/>
        </pc:sldMkLst>
        <pc:spChg chg="mod">
          <ac:chgData name="Ian McGowan" userId="c142a2d4647fc5ac" providerId="LiveId" clId="{771C310F-80C1-41D8-8FD8-C4F2C0FD2968}" dt="2018-07-20T17:30:24.140" v="368" actId="26606"/>
          <ac:spMkLst>
            <pc:docMk/>
            <pc:sldMk cId="2579406209" sldId="472"/>
            <ac:spMk id="2" creationId="{00000000-0000-0000-0000-000000000000}"/>
          </ac:spMkLst>
        </pc:spChg>
        <pc:spChg chg="mod">
          <ac:chgData name="Ian McGowan" userId="c142a2d4647fc5ac" providerId="LiveId" clId="{771C310F-80C1-41D8-8FD8-C4F2C0FD2968}" dt="2018-07-20T17:43:29.430" v="522" actId="207"/>
          <ac:spMkLst>
            <pc:docMk/>
            <pc:sldMk cId="2579406209" sldId="472"/>
            <ac:spMk id="3" creationId="{00000000-0000-0000-0000-000000000000}"/>
          </ac:spMkLst>
        </pc:spChg>
        <pc:spChg chg="add del">
          <ac:chgData name="Ian McGowan" userId="c142a2d4647fc5ac" providerId="LiveId" clId="{771C310F-80C1-41D8-8FD8-C4F2C0FD2968}" dt="2018-07-20T17:30:24.140" v="368" actId="26606"/>
          <ac:spMkLst>
            <pc:docMk/>
            <pc:sldMk cId="2579406209" sldId="472"/>
            <ac:spMk id="8" creationId="{8D70B121-56F4-4848-B38B-182089D909FA}"/>
          </ac:spMkLst>
        </pc:spChg>
        <pc:cxnChg chg="add del">
          <ac:chgData name="Ian McGowan" userId="c142a2d4647fc5ac" providerId="LiveId" clId="{771C310F-80C1-41D8-8FD8-C4F2C0FD2968}" dt="2018-07-20T17:30:24.140" v="368" actId="26606"/>
          <ac:cxnSpMkLst>
            <pc:docMk/>
            <pc:sldMk cId="2579406209" sldId="472"/>
            <ac:cxnSpMk id="10" creationId="{2D72A2C9-F3CA-4216-8BAD-FA4C970C3C4E}"/>
          </ac:cxnSpMkLst>
        </pc:cxnChg>
      </pc:sldChg>
      <pc:sldChg chg="add del">
        <pc:chgData name="Ian McGowan" userId="c142a2d4647fc5ac" providerId="LiveId" clId="{771C310F-80C1-41D8-8FD8-C4F2C0FD2968}" dt="2018-07-20T17:26:35.276" v="340" actId="2696"/>
        <pc:sldMkLst>
          <pc:docMk/>
          <pc:sldMk cId="690160346" sldId="488"/>
        </pc:sldMkLst>
      </pc:sldChg>
      <pc:sldChg chg="modSp add del">
        <pc:chgData name="Ian McGowan" userId="c142a2d4647fc5ac" providerId="LiveId" clId="{771C310F-80C1-41D8-8FD8-C4F2C0FD2968}" dt="2018-07-20T17:27:54.546" v="359" actId="2696"/>
        <pc:sldMkLst>
          <pc:docMk/>
          <pc:sldMk cId="471061770" sldId="489"/>
        </pc:sldMkLst>
        <pc:spChg chg="mod">
          <ac:chgData name="Ian McGowan" userId="c142a2d4647fc5ac" providerId="LiveId" clId="{771C310F-80C1-41D8-8FD8-C4F2C0FD2968}" dt="2018-07-20T17:26:32.126" v="338" actId="27636"/>
          <ac:spMkLst>
            <pc:docMk/>
            <pc:sldMk cId="471061770" sldId="489"/>
            <ac:spMk id="2" creationId="{00000000-0000-0000-0000-000000000000}"/>
          </ac:spMkLst>
        </pc:spChg>
      </pc:sldChg>
      <pc:sldChg chg="del">
        <pc:chgData name="Ian McGowan" userId="c142a2d4647fc5ac" providerId="LiveId" clId="{771C310F-80C1-41D8-8FD8-C4F2C0FD2968}" dt="2018-07-20T17:27:19.130" v="344" actId="2696"/>
        <pc:sldMkLst>
          <pc:docMk/>
          <pc:sldMk cId="1950736887" sldId="527"/>
        </pc:sldMkLst>
      </pc:sldChg>
      <pc:sldChg chg="del">
        <pc:chgData name="Ian McGowan" userId="c142a2d4647fc5ac" providerId="LiveId" clId="{771C310F-80C1-41D8-8FD8-C4F2C0FD2968}" dt="2018-07-20T17:27:19.824" v="345" actId="2696"/>
        <pc:sldMkLst>
          <pc:docMk/>
          <pc:sldMk cId="3736213506" sldId="528"/>
        </pc:sldMkLst>
      </pc:sldChg>
      <pc:sldChg chg="del">
        <pc:chgData name="Ian McGowan" userId="c142a2d4647fc5ac" providerId="LiveId" clId="{771C310F-80C1-41D8-8FD8-C4F2C0FD2968}" dt="2018-07-20T17:33:28.396" v="445" actId="2696"/>
        <pc:sldMkLst>
          <pc:docMk/>
          <pc:sldMk cId="924223657" sldId="543"/>
        </pc:sldMkLst>
      </pc:sldChg>
      <pc:sldChg chg="del">
        <pc:chgData name="Ian McGowan" userId="c142a2d4647fc5ac" providerId="LiveId" clId="{771C310F-80C1-41D8-8FD8-C4F2C0FD2968}" dt="2018-07-20T17:27:05.397" v="342" actId="2696"/>
        <pc:sldMkLst>
          <pc:docMk/>
          <pc:sldMk cId="1333854558" sldId="545"/>
        </pc:sldMkLst>
      </pc:sldChg>
      <pc:sldChg chg="del">
        <pc:chgData name="Ian McGowan" userId="c142a2d4647fc5ac" providerId="LiveId" clId="{771C310F-80C1-41D8-8FD8-C4F2C0FD2968}" dt="2018-07-20T17:27:15.418" v="343" actId="2696"/>
        <pc:sldMkLst>
          <pc:docMk/>
          <pc:sldMk cId="2260561676" sldId="546"/>
        </pc:sldMkLst>
      </pc:sldChg>
      <pc:sldChg chg="del">
        <pc:chgData name="Ian McGowan" userId="c142a2d4647fc5ac" providerId="LiveId" clId="{771C310F-80C1-41D8-8FD8-C4F2C0FD2968}" dt="2018-07-20T17:27:25.644" v="346" actId="2696"/>
        <pc:sldMkLst>
          <pc:docMk/>
          <pc:sldMk cId="3759563640" sldId="547"/>
        </pc:sldMkLst>
      </pc:sldChg>
      <pc:sldChg chg="modSp del">
        <pc:chgData name="Ian McGowan" userId="c142a2d4647fc5ac" providerId="LiveId" clId="{771C310F-80C1-41D8-8FD8-C4F2C0FD2968}" dt="2018-07-20T17:40:54.925" v="509" actId="2696"/>
        <pc:sldMkLst>
          <pc:docMk/>
          <pc:sldMk cId="2455801203" sldId="548"/>
        </pc:sldMkLst>
        <pc:spChg chg="mod">
          <ac:chgData name="Ian McGowan" userId="c142a2d4647fc5ac" providerId="LiveId" clId="{771C310F-80C1-41D8-8FD8-C4F2C0FD2968}" dt="2018-07-17T21:52:36.638" v="312" actId="20577"/>
          <ac:spMkLst>
            <pc:docMk/>
            <pc:sldMk cId="2455801203" sldId="548"/>
            <ac:spMk id="2" creationId="{00000000-0000-0000-0000-000000000000}"/>
          </ac:spMkLst>
        </pc:spChg>
        <pc:spChg chg="mod">
          <ac:chgData name="Ian McGowan" userId="c142a2d4647fc5ac" providerId="LiveId" clId="{771C310F-80C1-41D8-8FD8-C4F2C0FD2968}" dt="2018-07-17T21:52:51.288" v="329" actId="20577"/>
          <ac:spMkLst>
            <pc:docMk/>
            <pc:sldMk cId="2455801203" sldId="548"/>
            <ac:spMk id="3" creationId="{00000000-0000-0000-0000-000000000000}"/>
          </ac:spMkLst>
        </pc:spChg>
      </pc:sldChg>
      <pc:sldChg chg="del">
        <pc:chgData name="Ian McGowan" userId="c142a2d4647fc5ac" providerId="LiveId" clId="{771C310F-80C1-41D8-8FD8-C4F2C0FD2968}" dt="2018-07-20T17:40:54.977" v="510" actId="2696"/>
        <pc:sldMkLst>
          <pc:docMk/>
          <pc:sldMk cId="354055987" sldId="551"/>
        </pc:sldMkLst>
      </pc:sldChg>
      <pc:sldChg chg="del">
        <pc:chgData name="Ian McGowan" userId="c142a2d4647fc5ac" providerId="LiveId" clId="{771C310F-80C1-41D8-8FD8-C4F2C0FD2968}" dt="2018-07-20T17:40:55.007" v="511" actId="2696"/>
        <pc:sldMkLst>
          <pc:docMk/>
          <pc:sldMk cId="3243875557" sldId="563"/>
        </pc:sldMkLst>
      </pc:sldChg>
      <pc:sldChg chg="add del modAnim">
        <pc:chgData name="Ian McGowan" userId="c142a2d4647fc5ac" providerId="LiveId" clId="{771C310F-80C1-41D8-8FD8-C4F2C0FD2968}" dt="2018-07-17T21:45:48.624" v="149"/>
        <pc:sldMkLst>
          <pc:docMk/>
          <pc:sldMk cId="3922900488" sldId="567"/>
        </pc:sldMkLst>
      </pc:sldChg>
      <pc:sldChg chg="modSp modAnim">
        <pc:chgData name="Ian McGowan" userId="c142a2d4647fc5ac" providerId="LiveId" clId="{771C310F-80C1-41D8-8FD8-C4F2C0FD2968}" dt="2018-07-21T07:43:24.186" v="581" actId="20577"/>
        <pc:sldMkLst>
          <pc:docMk/>
          <pc:sldMk cId="2495977880" sldId="568"/>
        </pc:sldMkLst>
        <pc:spChg chg="mod">
          <ac:chgData name="Ian McGowan" userId="c142a2d4647fc5ac" providerId="LiveId" clId="{771C310F-80C1-41D8-8FD8-C4F2C0FD2968}" dt="2018-07-21T07:43:24.186" v="581" actId="20577"/>
          <ac:spMkLst>
            <pc:docMk/>
            <pc:sldMk cId="2495977880" sldId="568"/>
            <ac:spMk id="5" creationId="{02BEC58C-5C36-4055-8323-B258E89E0F87}"/>
          </ac:spMkLst>
        </pc:spChg>
      </pc:sldChg>
      <pc:sldChg chg="modNotesTx">
        <pc:chgData name="Ian McGowan" userId="c142a2d4647fc5ac" providerId="LiveId" clId="{771C310F-80C1-41D8-8FD8-C4F2C0FD2968}" dt="2018-07-21T07:45:08.986" v="607" actId="20577"/>
        <pc:sldMkLst>
          <pc:docMk/>
          <pc:sldMk cId="1101693798" sldId="569"/>
        </pc:sldMkLst>
      </pc:sldChg>
      <pc:sldChg chg="ord">
        <pc:chgData name="Ian McGowan" userId="c142a2d4647fc5ac" providerId="LiveId" clId="{771C310F-80C1-41D8-8FD8-C4F2C0FD2968}" dt="2018-07-17T21:47:00.242" v="150"/>
        <pc:sldMkLst>
          <pc:docMk/>
          <pc:sldMk cId="3485044906" sldId="577"/>
        </pc:sldMkLst>
      </pc:sldChg>
      <pc:sldChg chg="del ord">
        <pc:chgData name="Ian McGowan" userId="c142a2d4647fc5ac" providerId="LiveId" clId="{771C310F-80C1-41D8-8FD8-C4F2C0FD2968}" dt="2018-07-20T17:33:01.050" v="444" actId="2696"/>
        <pc:sldMkLst>
          <pc:docMk/>
          <pc:sldMk cId="1037470465" sldId="580"/>
        </pc:sldMkLst>
      </pc:sldChg>
      <pc:sldChg chg="modSp">
        <pc:chgData name="Ian McGowan" userId="c142a2d4647fc5ac" providerId="LiveId" clId="{771C310F-80C1-41D8-8FD8-C4F2C0FD2968}" dt="2018-07-15T18:37:35.451" v="17" actId="207"/>
        <pc:sldMkLst>
          <pc:docMk/>
          <pc:sldMk cId="4287254390" sldId="581"/>
        </pc:sldMkLst>
        <pc:spChg chg="mod">
          <ac:chgData name="Ian McGowan" userId="c142a2d4647fc5ac" providerId="LiveId" clId="{771C310F-80C1-41D8-8FD8-C4F2C0FD2968}" dt="2018-07-15T18:37:35.451" v="17" actId="207"/>
          <ac:spMkLst>
            <pc:docMk/>
            <pc:sldMk cId="4287254390" sldId="581"/>
            <ac:spMk id="3" creationId="{BBAD8ECB-A135-4E8E-8ABF-F346DB75065B}"/>
          </ac:spMkLst>
        </pc:spChg>
      </pc:sldChg>
      <pc:sldChg chg="del">
        <pc:chgData name="Ian McGowan" userId="c142a2d4647fc5ac" providerId="LiveId" clId="{771C310F-80C1-41D8-8FD8-C4F2C0FD2968}" dt="2018-07-20T17:26:48.503" v="341" actId="2696"/>
        <pc:sldMkLst>
          <pc:docMk/>
          <pc:sldMk cId="2757589752" sldId="586"/>
        </pc:sldMkLst>
      </pc:sldChg>
      <pc:sldChg chg="addSp modSp add modAnim">
        <pc:chgData name="Ian McGowan" userId="c142a2d4647fc5ac" providerId="LiveId" clId="{771C310F-80C1-41D8-8FD8-C4F2C0FD2968}" dt="2018-07-21T07:46:30.205" v="612"/>
        <pc:sldMkLst>
          <pc:docMk/>
          <pc:sldMk cId="3175301178" sldId="588"/>
        </pc:sldMkLst>
        <pc:spChg chg="mod">
          <ac:chgData name="Ian McGowan" userId="c142a2d4647fc5ac" providerId="LiveId" clId="{771C310F-80C1-41D8-8FD8-C4F2C0FD2968}" dt="2018-07-17T18:15:01.568" v="43" actId="20577"/>
          <ac:spMkLst>
            <pc:docMk/>
            <pc:sldMk cId="3175301178" sldId="588"/>
            <ac:spMk id="2" creationId="{77AC90C2-D8BA-418C-B29E-3D2F7D657CC5}"/>
          </ac:spMkLst>
        </pc:spChg>
        <pc:spChg chg="add mod">
          <ac:chgData name="Ian McGowan" userId="c142a2d4647fc5ac" providerId="LiveId" clId="{771C310F-80C1-41D8-8FD8-C4F2C0FD2968}" dt="2018-07-17T18:17:48.184" v="87" actId="1076"/>
          <ac:spMkLst>
            <pc:docMk/>
            <pc:sldMk cId="3175301178" sldId="588"/>
            <ac:spMk id="5" creationId="{A960CE91-8301-450D-B4CE-354E2E318075}"/>
          </ac:spMkLst>
        </pc:spChg>
        <pc:spChg chg="add mod">
          <ac:chgData name="Ian McGowan" userId="c142a2d4647fc5ac" providerId="LiveId" clId="{771C310F-80C1-41D8-8FD8-C4F2C0FD2968}" dt="2018-07-21T07:46:08.930" v="610" actId="164"/>
          <ac:spMkLst>
            <pc:docMk/>
            <pc:sldMk cId="3175301178" sldId="588"/>
            <ac:spMk id="6" creationId="{F609C5EB-F1A5-4AF5-BC5B-58FEFFC43D6D}"/>
          </ac:spMkLst>
        </pc:spChg>
        <pc:spChg chg="add mod">
          <ac:chgData name="Ian McGowan" userId="c142a2d4647fc5ac" providerId="LiveId" clId="{771C310F-80C1-41D8-8FD8-C4F2C0FD2968}" dt="2018-07-21T07:46:08.930" v="610" actId="164"/>
          <ac:spMkLst>
            <pc:docMk/>
            <pc:sldMk cId="3175301178" sldId="588"/>
            <ac:spMk id="7" creationId="{59945725-A9BF-4229-8ECA-2EB0AABF4E64}"/>
          </ac:spMkLst>
        </pc:spChg>
        <pc:spChg chg="add mod">
          <ac:chgData name="Ian McGowan" userId="c142a2d4647fc5ac" providerId="LiveId" clId="{771C310F-80C1-41D8-8FD8-C4F2C0FD2968}" dt="2018-07-21T07:46:08.930" v="610" actId="164"/>
          <ac:spMkLst>
            <pc:docMk/>
            <pc:sldMk cId="3175301178" sldId="588"/>
            <ac:spMk id="8" creationId="{E6E4D8E9-DC51-42FA-86F8-A499BA010C88}"/>
          </ac:spMkLst>
        </pc:spChg>
        <pc:spChg chg="add mod">
          <ac:chgData name="Ian McGowan" userId="c142a2d4647fc5ac" providerId="LiveId" clId="{771C310F-80C1-41D8-8FD8-C4F2C0FD2968}" dt="2018-07-21T07:46:08.930" v="610" actId="164"/>
          <ac:spMkLst>
            <pc:docMk/>
            <pc:sldMk cId="3175301178" sldId="588"/>
            <ac:spMk id="9" creationId="{520B6ACF-3771-4037-AB9F-28B4BFBB2491}"/>
          </ac:spMkLst>
        </pc:spChg>
        <pc:spChg chg="add mod">
          <ac:chgData name="Ian McGowan" userId="c142a2d4647fc5ac" providerId="LiveId" clId="{771C310F-80C1-41D8-8FD8-C4F2C0FD2968}" dt="2018-07-17T18:20:39.119" v="145" actId="1076"/>
          <ac:spMkLst>
            <pc:docMk/>
            <pc:sldMk cId="3175301178" sldId="588"/>
            <ac:spMk id="10" creationId="{CB466AC3-FCF6-44B6-A4BE-0A9DD7337EF6}"/>
          </ac:spMkLst>
        </pc:spChg>
        <pc:spChg chg="mod">
          <ac:chgData name="Ian McGowan" userId="c142a2d4647fc5ac" providerId="LiveId" clId="{771C310F-80C1-41D8-8FD8-C4F2C0FD2968}" dt="2018-07-21T07:45:34" v="608" actId="164"/>
          <ac:spMkLst>
            <pc:docMk/>
            <pc:sldMk cId="3175301178" sldId="588"/>
            <ac:spMk id="11" creationId="{F5309F8A-45B3-4865-B95D-3830106A72A8}"/>
          </ac:spMkLst>
        </pc:spChg>
        <pc:spChg chg="mod">
          <ac:chgData name="Ian McGowan" userId="c142a2d4647fc5ac" providerId="LiveId" clId="{771C310F-80C1-41D8-8FD8-C4F2C0FD2968}" dt="2018-07-21T07:45:34" v="608" actId="164"/>
          <ac:spMkLst>
            <pc:docMk/>
            <pc:sldMk cId="3175301178" sldId="588"/>
            <ac:spMk id="12" creationId="{A9E11FD2-6F0D-406D-8A27-F71A5A032D45}"/>
          </ac:spMkLst>
        </pc:spChg>
        <pc:grpChg chg="add mod">
          <ac:chgData name="Ian McGowan" userId="c142a2d4647fc5ac" providerId="LiveId" clId="{771C310F-80C1-41D8-8FD8-C4F2C0FD2968}" dt="2018-07-21T07:45:34" v="608" actId="164"/>
          <ac:grpSpMkLst>
            <pc:docMk/>
            <pc:sldMk cId="3175301178" sldId="588"/>
            <ac:grpSpMk id="13" creationId="{880CC98A-EBC7-4068-A7A0-375119A748F7}"/>
          </ac:grpSpMkLst>
        </pc:grpChg>
        <pc:grpChg chg="add mod">
          <ac:chgData name="Ian McGowan" userId="c142a2d4647fc5ac" providerId="LiveId" clId="{771C310F-80C1-41D8-8FD8-C4F2C0FD2968}" dt="2018-07-21T07:46:08.930" v="610" actId="164"/>
          <ac:grpSpMkLst>
            <pc:docMk/>
            <pc:sldMk cId="3175301178" sldId="588"/>
            <ac:grpSpMk id="16" creationId="{915D11A5-910F-4027-981F-A70FC6476E26}"/>
          </ac:grpSpMkLst>
        </pc:grpChg>
        <pc:picChg chg="add mod">
          <ac:chgData name="Ian McGowan" userId="c142a2d4647fc5ac" providerId="LiveId" clId="{771C310F-80C1-41D8-8FD8-C4F2C0FD2968}" dt="2018-07-17T18:17:06.594" v="49" actId="1076"/>
          <ac:picMkLst>
            <pc:docMk/>
            <pc:sldMk cId="3175301178" sldId="588"/>
            <ac:picMk id="3" creationId="{F93E0E44-9DEE-4F63-8123-88B67F7F2DE7}"/>
          </ac:picMkLst>
        </pc:picChg>
        <pc:picChg chg="add mod">
          <ac:chgData name="Ian McGowan" userId="c142a2d4647fc5ac" providerId="LiveId" clId="{771C310F-80C1-41D8-8FD8-C4F2C0FD2968}" dt="2018-07-21T07:46:08.930" v="610" actId="164"/>
          <ac:picMkLst>
            <pc:docMk/>
            <pc:sldMk cId="3175301178" sldId="588"/>
            <ac:picMk id="4" creationId="{387437D7-0175-4DBE-AC29-9B1D6806FB84}"/>
          </ac:picMkLst>
        </pc:picChg>
        <pc:cxnChg chg="mod">
          <ac:chgData name="Ian McGowan" userId="c142a2d4647fc5ac" providerId="LiveId" clId="{771C310F-80C1-41D8-8FD8-C4F2C0FD2968}" dt="2018-07-21T07:45:34" v="608" actId="164"/>
          <ac:cxnSpMkLst>
            <pc:docMk/>
            <pc:sldMk cId="3175301178" sldId="588"/>
            <ac:cxnSpMk id="14" creationId="{3F467F44-0688-4509-AD4C-6835CAEADAB1}"/>
          </ac:cxnSpMkLst>
        </pc:cxnChg>
        <pc:cxnChg chg="mod">
          <ac:chgData name="Ian McGowan" userId="c142a2d4647fc5ac" providerId="LiveId" clId="{771C310F-80C1-41D8-8FD8-C4F2C0FD2968}" dt="2018-07-21T07:45:34" v="608" actId="164"/>
          <ac:cxnSpMkLst>
            <pc:docMk/>
            <pc:sldMk cId="3175301178" sldId="588"/>
            <ac:cxnSpMk id="15" creationId="{43DA60F7-0D01-4E17-AA5E-3C8E7FF6ECFC}"/>
          </ac:cxnSpMkLst>
        </pc:cxnChg>
      </pc:sldChg>
      <pc:sldChg chg="addSp modSp add">
        <pc:chgData name="Ian McGowan" userId="c142a2d4647fc5ac" providerId="LiveId" clId="{771C310F-80C1-41D8-8FD8-C4F2C0FD2968}" dt="2018-07-21T07:51:14.540" v="675" actId="947"/>
        <pc:sldMkLst>
          <pc:docMk/>
          <pc:sldMk cId="780924180" sldId="589"/>
        </pc:sldMkLst>
        <pc:spChg chg="mod">
          <ac:chgData name="Ian McGowan" userId="c142a2d4647fc5ac" providerId="LiveId" clId="{771C310F-80C1-41D8-8FD8-C4F2C0FD2968}" dt="2018-07-17T21:49:39.693" v="183" actId="20577"/>
          <ac:spMkLst>
            <pc:docMk/>
            <pc:sldMk cId="780924180" sldId="589"/>
            <ac:spMk id="2" creationId="{38E1F372-C021-44C4-9AA4-3AD63FE49C83}"/>
          </ac:spMkLst>
        </pc:spChg>
        <pc:spChg chg="mod">
          <ac:chgData name="Ian McGowan" userId="c142a2d4647fc5ac" providerId="LiveId" clId="{771C310F-80C1-41D8-8FD8-C4F2C0FD2968}" dt="2018-07-21T07:51:14.540" v="675" actId="947"/>
          <ac:spMkLst>
            <pc:docMk/>
            <pc:sldMk cId="780924180" sldId="589"/>
            <ac:spMk id="3" creationId="{95FA8561-AE9D-4FBF-BAE6-1B2D042A3AF0}"/>
          </ac:spMkLst>
        </pc:spChg>
        <pc:spChg chg="add mod">
          <ac:chgData name="Ian McGowan" userId="c142a2d4647fc5ac" providerId="LiveId" clId="{771C310F-80C1-41D8-8FD8-C4F2C0FD2968}" dt="2018-07-21T07:50:57" v="673" actId="947"/>
          <ac:spMkLst>
            <pc:docMk/>
            <pc:sldMk cId="780924180" sldId="589"/>
            <ac:spMk id="4" creationId="{2029BA52-C576-4352-85DB-1CC44C3FABD6}"/>
          </ac:spMkLst>
        </pc:spChg>
      </pc:sldChg>
      <pc:sldChg chg="addSp delSp modSp add">
        <pc:chgData name="Ian McGowan" userId="c142a2d4647fc5ac" providerId="LiveId" clId="{771C310F-80C1-41D8-8FD8-C4F2C0FD2968}" dt="2018-07-20T17:43:04.493" v="521" actId="1076"/>
        <pc:sldMkLst>
          <pc:docMk/>
          <pc:sldMk cId="2785722202" sldId="590"/>
        </pc:sldMkLst>
        <pc:spChg chg="del">
          <ac:chgData name="Ian McGowan" userId="c142a2d4647fc5ac" providerId="LiveId" clId="{771C310F-80C1-41D8-8FD8-C4F2C0FD2968}" dt="2018-07-20T17:29:05.203" v="364" actId="478"/>
          <ac:spMkLst>
            <pc:docMk/>
            <pc:sldMk cId="2785722202" sldId="590"/>
            <ac:spMk id="2" creationId="{CADC5A01-375D-4E16-88B1-D3DF91DB0B08}"/>
          </ac:spMkLst>
        </pc:spChg>
        <pc:spChg chg="del mod">
          <ac:chgData name="Ian McGowan" userId="c142a2d4647fc5ac" providerId="LiveId" clId="{771C310F-80C1-41D8-8FD8-C4F2C0FD2968}" dt="2018-07-20T17:42:56.377" v="517" actId="478"/>
          <ac:spMkLst>
            <pc:docMk/>
            <pc:sldMk cId="2785722202" sldId="590"/>
            <ac:spMk id="4" creationId="{645704F1-C85F-4B91-ABB1-6B2286122E45}"/>
          </ac:spMkLst>
        </pc:spChg>
        <pc:spChg chg="add del mod">
          <ac:chgData name="Ian McGowan" userId="c142a2d4647fc5ac" providerId="LiveId" clId="{771C310F-80C1-41D8-8FD8-C4F2C0FD2968}" dt="2018-07-20T17:42:58.689" v="518" actId="478"/>
          <ac:spMkLst>
            <pc:docMk/>
            <pc:sldMk cId="2785722202" sldId="590"/>
            <ac:spMk id="5" creationId="{7E1FE1C1-02A5-4786-A2FB-FBE086F992C5}"/>
          </ac:spMkLst>
        </pc:spChg>
        <pc:picChg chg="add mod">
          <ac:chgData name="Ian McGowan" userId="c142a2d4647fc5ac" providerId="LiveId" clId="{771C310F-80C1-41D8-8FD8-C4F2C0FD2968}" dt="2018-07-20T17:43:04.493" v="521" actId="1076"/>
          <ac:picMkLst>
            <pc:docMk/>
            <pc:sldMk cId="2785722202" sldId="590"/>
            <ac:picMk id="3" creationId="{E286ABC1-1BEB-4CF5-BD12-39FFF29B9C7C}"/>
          </ac:picMkLst>
        </pc:picChg>
        <pc:picChg chg="add del">
          <ac:chgData name="Ian McGowan" userId="c142a2d4647fc5ac" providerId="LiveId" clId="{771C310F-80C1-41D8-8FD8-C4F2C0FD2968}" dt="2018-07-20T17:29:12.856" v="366" actId="478"/>
          <ac:picMkLst>
            <pc:docMk/>
            <pc:sldMk cId="2785722202" sldId="590"/>
            <ac:picMk id="3" creationId="{B364731C-8ACA-4457-B8A6-6B0C129FBBA6}"/>
          </ac:picMkLst>
        </pc:picChg>
      </pc:sldChg>
      <pc:sldChg chg="addSp delSp modSp add">
        <pc:chgData name="Ian McGowan" userId="c142a2d4647fc5ac" providerId="LiveId" clId="{771C310F-80C1-41D8-8FD8-C4F2C0FD2968}" dt="2018-07-20T17:40:14.457" v="505" actId="20577"/>
        <pc:sldMkLst>
          <pc:docMk/>
          <pc:sldMk cId="3422826170" sldId="591"/>
        </pc:sldMkLst>
        <pc:spChg chg="del">
          <ac:chgData name="Ian McGowan" userId="c142a2d4647fc5ac" providerId="LiveId" clId="{771C310F-80C1-41D8-8FD8-C4F2C0FD2968}" dt="2018-07-20T17:34:04.620" v="447"/>
          <ac:spMkLst>
            <pc:docMk/>
            <pc:sldMk cId="3422826170" sldId="591"/>
            <ac:spMk id="2" creationId="{B3F4D6E8-0B33-4406-B349-BFEFADF0B1C0}"/>
          </ac:spMkLst>
        </pc:spChg>
        <pc:spChg chg="del">
          <ac:chgData name="Ian McGowan" userId="c142a2d4647fc5ac" providerId="LiveId" clId="{771C310F-80C1-41D8-8FD8-C4F2C0FD2968}" dt="2018-07-20T17:34:04.620" v="447"/>
          <ac:spMkLst>
            <pc:docMk/>
            <pc:sldMk cId="3422826170" sldId="591"/>
            <ac:spMk id="3" creationId="{F807BC45-91D3-4554-BC3B-D8F575EF4A78}"/>
          </ac:spMkLst>
        </pc:spChg>
        <pc:spChg chg="del">
          <ac:chgData name="Ian McGowan" userId="c142a2d4647fc5ac" providerId="LiveId" clId="{771C310F-80C1-41D8-8FD8-C4F2C0FD2968}" dt="2018-07-20T17:34:04.620" v="447"/>
          <ac:spMkLst>
            <pc:docMk/>
            <pc:sldMk cId="3422826170" sldId="591"/>
            <ac:spMk id="4" creationId="{704EA6A8-5B3E-42E3-B74E-E91FE2022F7B}"/>
          </ac:spMkLst>
        </pc:spChg>
        <pc:spChg chg="add mod">
          <ac:chgData name="Ian McGowan" userId="c142a2d4647fc5ac" providerId="LiveId" clId="{771C310F-80C1-41D8-8FD8-C4F2C0FD2968}" dt="2018-07-20T17:40:14.457" v="505" actId="20577"/>
          <ac:spMkLst>
            <pc:docMk/>
            <pc:sldMk cId="3422826170" sldId="591"/>
            <ac:spMk id="5" creationId="{BEA8840D-0211-486C-B8F6-AE433D7932F4}"/>
          </ac:spMkLst>
        </pc:spChg>
        <pc:picChg chg="add mod">
          <ac:chgData name="Ian McGowan" userId="c142a2d4647fc5ac" providerId="LiveId" clId="{771C310F-80C1-41D8-8FD8-C4F2C0FD2968}" dt="2018-07-20T17:35:37.886" v="472" actId="1076"/>
          <ac:picMkLst>
            <pc:docMk/>
            <pc:sldMk cId="3422826170" sldId="591"/>
            <ac:picMk id="6" creationId="{E7980C7C-B814-4CDE-BED2-4A05B896E272}"/>
          </ac:picMkLst>
        </pc:picChg>
        <pc:picChg chg="add mod">
          <ac:chgData name="Ian McGowan" userId="c142a2d4647fc5ac" providerId="LiveId" clId="{771C310F-80C1-41D8-8FD8-C4F2C0FD2968}" dt="2018-07-20T17:39:31.602" v="482" actId="1076"/>
          <ac:picMkLst>
            <pc:docMk/>
            <pc:sldMk cId="3422826170" sldId="591"/>
            <ac:picMk id="7" creationId="{FF4E2269-D346-422A-B725-4BAB08AAE8F0}"/>
          </ac:picMkLst>
        </pc:picChg>
        <pc:picChg chg="add del">
          <ac:chgData name="Ian McGowan" userId="c142a2d4647fc5ac" providerId="LiveId" clId="{771C310F-80C1-41D8-8FD8-C4F2C0FD2968}" dt="2018-07-20T17:38:40.787" v="478" actId="478"/>
          <ac:picMkLst>
            <pc:docMk/>
            <pc:sldMk cId="3422826170" sldId="591"/>
            <ac:picMk id="8" creationId="{944F694D-F6C9-4CAE-8F1E-2374D492BFEC}"/>
          </ac:picMkLst>
        </pc:picChg>
      </pc:sldChg>
      <pc:sldChg chg="delSp modSp add del">
        <pc:chgData name="Ian McGowan" userId="c142a2d4647fc5ac" providerId="LiveId" clId="{771C310F-80C1-41D8-8FD8-C4F2C0FD2968}" dt="2018-07-20T17:40:35.605" v="508" actId="2696"/>
        <pc:sldMkLst>
          <pc:docMk/>
          <pc:sldMk cId="720123018" sldId="592"/>
        </pc:sldMkLst>
        <pc:spChg chg="mod">
          <ac:chgData name="Ian McGowan" userId="c142a2d4647fc5ac" providerId="LiveId" clId="{771C310F-80C1-41D8-8FD8-C4F2C0FD2968}" dt="2018-07-20T17:39:40.457" v="495" actId="20577"/>
          <ac:spMkLst>
            <pc:docMk/>
            <pc:sldMk cId="720123018" sldId="592"/>
            <ac:spMk id="5" creationId="{BEA8840D-0211-486C-B8F6-AE433D7932F4}"/>
          </ac:spMkLst>
        </pc:spChg>
        <pc:picChg chg="del">
          <ac:chgData name="Ian McGowan" userId="c142a2d4647fc5ac" providerId="LiveId" clId="{771C310F-80C1-41D8-8FD8-C4F2C0FD2968}" dt="2018-07-20T17:39:42.373" v="496" actId="478"/>
          <ac:picMkLst>
            <pc:docMk/>
            <pc:sldMk cId="720123018" sldId="592"/>
            <ac:picMk id="7" creationId="{FF4E2269-D346-422A-B725-4BAB08AAE8F0}"/>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7-20T15:21:59.471"/>
    </inkml:context>
    <inkml:brush xml:id="br0">
      <inkml:brushProperty name="width" value="0.025" units="cm"/>
      <inkml:brushProperty name="height" value="0.025" units="cm"/>
    </inkml:brush>
  </inkml:definitions>
  <inkml:trace contextRef="#ctx0" brushRef="#br0">21802 9276 6912,'0'-38'2624,"39"18"-1408,-20 1-1760,0 0 224,1 0-1216,-1 19-352,0-20-384,0 1-128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7-20T15:22:48.028"/>
    </inkml:context>
    <inkml:brush xml:id="br0">
      <inkml:brushProperty name="width" value="0.025" units="cm"/>
      <inkml:brushProperty name="height" value="0.025" units="cm"/>
    </inkml:brush>
  </inkml:definitions>
  <inkml:trace contextRef="#ctx0" brushRef="#br0">26575 10892 8960,'0'0'0,"-38"0"416,38-39 96,0 39-96,0 0 0</inkml:trace>
  <inkml:trace contextRef="#ctx0" brushRef="#br0" timeOffset="233">26537 10854 7584,'0'-39'-3744</inkml:trace>
  <inkml:trace contextRef="#ctx0" brushRef="#br0" timeOffset="-47536">26017 10930 6112</inkml:trace>
  <inkml:trace contextRef="#ctx0" brushRef="#br0" timeOffset="838">26479 10180 2304,'0'0'864,"0"0"-448,0 0-128,0 0 288,0 39-128,0-39 0,0 0-768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7-20T15:22:50.219"/>
    </inkml:context>
    <inkml:brush xml:id="br0">
      <inkml:brushProperty name="width" value="0.025" units="cm"/>
      <inkml:brushProperty name="height" value="0.025" units="cm"/>
    </inkml:brush>
  </inkml:definitions>
  <inkml:trace contextRef="#ctx0" brushRef="#br0">26478 10891 4096,'-18'0'1568,"18"0"-832,0 0-928,0 19 256,0-19-992,0 19-320,-20-19-256,1 20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D5209D-7F3D-4EF9-BF81-AED27C13255A}" type="datetimeFigureOut">
              <a:rPr lang="en-US" smtClean="0"/>
              <a:t>7/21/2018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308A9B-EB85-4BD0-82AB-DE9184FFF8FF}" type="slidenum">
              <a:rPr lang="en-US" smtClean="0"/>
              <a:t>‹#›</a:t>
            </a:fld>
            <a:endParaRPr lang="en-US"/>
          </a:p>
        </p:txBody>
      </p:sp>
    </p:spTree>
    <p:extLst>
      <p:ext uri="{BB962C8B-B14F-4D97-AF65-F5344CB8AC3E}">
        <p14:creationId xmlns:p14="http://schemas.microsoft.com/office/powerpoint/2010/main" val="3678180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308A9B-EB85-4BD0-82AB-DE9184FFF8FF}" type="slidenum">
              <a:rPr lang="en-US" smtClean="0"/>
              <a:t>1</a:t>
            </a:fld>
            <a:endParaRPr lang="en-US"/>
          </a:p>
        </p:txBody>
      </p:sp>
    </p:spTree>
    <p:extLst>
      <p:ext uri="{BB962C8B-B14F-4D97-AF65-F5344CB8AC3E}">
        <p14:creationId xmlns:p14="http://schemas.microsoft.com/office/powerpoint/2010/main" val="3307991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308A9B-EB85-4BD0-82AB-DE9184FFF8FF}" type="slidenum">
              <a:rPr lang="en-US" smtClean="0"/>
              <a:t>30</a:t>
            </a:fld>
            <a:endParaRPr lang="en-US"/>
          </a:p>
        </p:txBody>
      </p:sp>
    </p:spTree>
    <p:extLst>
      <p:ext uri="{BB962C8B-B14F-4D97-AF65-F5344CB8AC3E}">
        <p14:creationId xmlns:p14="http://schemas.microsoft.com/office/powerpoint/2010/main" val="151497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Sagittal section</a:t>
            </a:r>
          </a:p>
        </p:txBody>
      </p:sp>
      <p:sp>
        <p:nvSpPr>
          <p:cNvPr id="4" name="Slide Number Placeholder 3"/>
          <p:cNvSpPr>
            <a:spLocks noGrp="1"/>
          </p:cNvSpPr>
          <p:nvPr>
            <p:ph type="sldNum" sz="quarter" idx="10"/>
          </p:nvPr>
        </p:nvSpPr>
        <p:spPr/>
        <p:txBody>
          <a:bodyPr/>
          <a:lstStyle/>
          <a:p>
            <a:fld id="{42308A9B-EB85-4BD0-82AB-DE9184FFF8FF}" type="slidenum">
              <a:rPr lang="en-US" smtClean="0"/>
              <a:t>4</a:t>
            </a:fld>
            <a:endParaRPr lang="en-US"/>
          </a:p>
        </p:txBody>
      </p:sp>
    </p:spTree>
    <p:extLst>
      <p:ext uri="{BB962C8B-B14F-4D97-AF65-F5344CB8AC3E}">
        <p14:creationId xmlns:p14="http://schemas.microsoft.com/office/powerpoint/2010/main" val="160461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308A9B-EB85-4BD0-82AB-DE9184FFF8FF}" type="slidenum">
              <a:rPr lang="en-US" smtClean="0"/>
              <a:t>5</a:t>
            </a:fld>
            <a:endParaRPr lang="en-US"/>
          </a:p>
        </p:txBody>
      </p:sp>
    </p:spTree>
    <p:extLst>
      <p:ext uri="{BB962C8B-B14F-4D97-AF65-F5344CB8AC3E}">
        <p14:creationId xmlns:p14="http://schemas.microsoft.com/office/powerpoint/2010/main" val="1369522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Objective: </a:t>
            </a:r>
            <a:r>
              <a:rPr lang="en-GB" dirty="0"/>
              <a:t>Use of </a:t>
            </a:r>
            <a:r>
              <a:rPr lang="en-GB" dirty="0" err="1"/>
              <a:t>preexposure</a:t>
            </a:r>
            <a:r>
              <a:rPr lang="en-GB" dirty="0"/>
              <a:t> prophylaxis (PrEP) for HIV raises concerns about sexually transmitted infection (STI) incidence because of decreased condom use among MSM. This study examines whether PrEP is associated with STIs in the 12 months following PrEP prescription relative to the 12 months prior to PrEP and if STI rates are higher among PrEP users relative to individuals receiving </a:t>
            </a:r>
            <a:r>
              <a:rPr lang="en-GB" dirty="0" err="1"/>
              <a:t>postexposure</a:t>
            </a:r>
            <a:r>
              <a:rPr lang="en-GB" dirty="0"/>
              <a:t> prophylaxis (PEP).</a:t>
            </a:r>
          </a:p>
          <a:p>
            <a:r>
              <a:rPr lang="en-GB" b="1" dirty="0"/>
              <a:t>Design: </a:t>
            </a:r>
            <a:r>
              <a:rPr lang="en-GB" dirty="0"/>
              <a:t>Retrospective cohort study including PrEP users with more than 12 months of follow-up before PrEP prescription and individuals receiving PEP from 2010 to 2015 at Clinique </a:t>
            </a:r>
            <a:r>
              <a:rPr lang="en-GB" dirty="0" err="1"/>
              <a:t>l’Actuel</a:t>
            </a:r>
            <a:r>
              <a:rPr lang="en-GB" dirty="0"/>
              <a:t> (</a:t>
            </a:r>
            <a:r>
              <a:rPr lang="en-GB" dirty="0" err="1"/>
              <a:t>Montre´al</a:t>
            </a:r>
            <a:r>
              <a:rPr lang="en-GB" dirty="0"/>
              <a:t>, Canada).</a:t>
            </a:r>
          </a:p>
          <a:p>
            <a:r>
              <a:rPr lang="en-GB" dirty="0"/>
              <a:t>Methods: Incidence of chlamydia, gonorrhoea, syphilis and hepatitis C virus over 12 months was compared before and after PrEP; and for PrEP versus PEP users using Poisson models to generate incidence rate ratios (IRRs) with 95% conﬁdence intervals (CIs) and adjusted IRRs (</a:t>
            </a:r>
            <a:r>
              <a:rPr lang="en-GB" dirty="0" err="1"/>
              <a:t>aIRRs</a:t>
            </a:r>
            <a:r>
              <a:rPr lang="en-GB" dirty="0"/>
              <a:t>) controlling for frequency of STI-screening visits. Models comparing PrEP and PEP users were further adjusted for age and education.</a:t>
            </a:r>
          </a:p>
          <a:p>
            <a:r>
              <a:rPr lang="en-GB" b="1" dirty="0"/>
              <a:t>Results: </a:t>
            </a:r>
            <a:r>
              <a:rPr lang="en-GB" dirty="0"/>
              <a:t>One hundred and nine PrEP and 86 PEP users were included. Increased rates of STIs were observed in the 12 months after PrEP relative to the 12 months prior (IRR: 1.72, CI: 1.22–2.41; </a:t>
            </a:r>
            <a:r>
              <a:rPr lang="en-GB" dirty="0" err="1"/>
              <a:t>aIRR</a:t>
            </a:r>
            <a:r>
              <a:rPr lang="en-GB" dirty="0"/>
              <a:t>: 1.39, CI 0.98–1.96). PrEP users were also at higher STI risk relative to PEP users (IRR: 2.18, CI: 1.46–3.24; </a:t>
            </a:r>
            <a:r>
              <a:rPr lang="en-GB" dirty="0" err="1"/>
              <a:t>aIRR</a:t>
            </a:r>
            <a:r>
              <a:rPr lang="en-GB" dirty="0"/>
              <a:t>: 1.76, CI: 1.14–2.71).</a:t>
            </a:r>
          </a:p>
          <a:p>
            <a:r>
              <a:rPr lang="en-GB" b="1" dirty="0"/>
              <a:t>Conclusion: </a:t>
            </a:r>
            <a:r>
              <a:rPr lang="en-GB" dirty="0"/>
              <a:t>Increased rates of STIs among individuals after initiation of PrEP may suggest greater risk behaviours during the ﬁrst year on </a:t>
            </a:r>
            <a:r>
              <a:rPr lang="en-GB" dirty="0" err="1"/>
              <a:t>PrEP.</a:t>
            </a:r>
            <a:r>
              <a:rPr lang="en-GB" dirty="0"/>
              <a:t> Further studies are needed to measure long-term trends in STI acquisition following PrEP initiation.</a:t>
            </a:r>
          </a:p>
        </p:txBody>
      </p:sp>
      <p:sp>
        <p:nvSpPr>
          <p:cNvPr id="4" name="Slide Number Placeholder 3"/>
          <p:cNvSpPr>
            <a:spLocks noGrp="1"/>
          </p:cNvSpPr>
          <p:nvPr>
            <p:ph type="sldNum" sz="quarter" idx="10"/>
          </p:nvPr>
        </p:nvSpPr>
        <p:spPr/>
        <p:txBody>
          <a:bodyPr/>
          <a:lstStyle/>
          <a:p>
            <a:fld id="{42308A9B-EB85-4BD0-82AB-DE9184FFF8FF}" type="slidenum">
              <a:rPr lang="en-US" smtClean="0"/>
              <a:t>8</a:t>
            </a:fld>
            <a:endParaRPr lang="en-US"/>
          </a:p>
        </p:txBody>
      </p:sp>
    </p:spTree>
    <p:extLst>
      <p:ext uri="{BB962C8B-B14F-4D97-AF65-F5344CB8AC3E}">
        <p14:creationId xmlns:p14="http://schemas.microsoft.com/office/powerpoint/2010/main" val="221774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bacterial genus composition of the human </a:t>
            </a:r>
            <a:r>
              <a:rPr lang="en-GB" sz="1200" b="0" i="0" kern="1200" dirty="0" err="1">
                <a:solidFill>
                  <a:schemeClr val="tx1"/>
                </a:solidFill>
                <a:effectLst/>
                <a:latin typeface="+mn-lt"/>
                <a:ea typeface="+mn-ea"/>
                <a:cs typeface="+mn-cs"/>
              </a:rPr>
              <a:t>fecal</a:t>
            </a:r>
            <a:r>
              <a:rPr lang="en-GB" sz="1200" b="0" i="0" kern="1200" dirty="0">
                <a:solidFill>
                  <a:schemeClr val="tx1"/>
                </a:solidFill>
                <a:effectLst/>
                <a:latin typeface="+mn-lt"/>
                <a:ea typeface="+mn-ea"/>
                <a:cs typeface="+mn-cs"/>
              </a:rPr>
              <a:t> microbiome is mainly linked to HIV transmission group. a) The bacterial genus composition of the </a:t>
            </a:r>
            <a:r>
              <a:rPr lang="en-GB" sz="1200" b="0" i="0" kern="1200" dirty="0" err="1">
                <a:solidFill>
                  <a:schemeClr val="tx1"/>
                </a:solidFill>
                <a:effectLst/>
                <a:latin typeface="+mn-lt"/>
                <a:ea typeface="+mn-ea"/>
                <a:cs typeface="+mn-cs"/>
              </a:rPr>
              <a:t>fecal</a:t>
            </a:r>
            <a:r>
              <a:rPr lang="en-GB" sz="1200" b="0" i="0" kern="1200" dirty="0">
                <a:solidFill>
                  <a:schemeClr val="tx1"/>
                </a:solidFill>
                <a:effectLst/>
                <a:latin typeface="+mn-lt"/>
                <a:ea typeface="+mn-ea"/>
                <a:cs typeface="+mn-cs"/>
              </a:rPr>
              <a:t> microbiota in the Barcelona test dataset (BCN0) was largely determined by HIV transmission group, with MSM being enriched in the </a:t>
            </a:r>
            <a:r>
              <a:rPr lang="en-GB" sz="1200" b="0" i="1" kern="1200" dirty="0" err="1">
                <a:solidFill>
                  <a:schemeClr val="tx1"/>
                </a:solidFill>
                <a:effectLst/>
                <a:latin typeface="+mn-lt"/>
                <a:ea typeface="+mn-ea"/>
                <a:cs typeface="+mn-cs"/>
              </a:rPr>
              <a:t>Prevotella</a:t>
            </a:r>
            <a:r>
              <a:rPr lang="en-GB" sz="1200" b="0" i="0" kern="1200" dirty="0">
                <a:solidFill>
                  <a:schemeClr val="tx1"/>
                </a:solidFill>
                <a:effectLst/>
                <a:latin typeface="+mn-lt"/>
                <a:ea typeface="+mn-ea"/>
                <a:cs typeface="+mn-cs"/>
              </a:rPr>
              <a:t> cluster and non-MSM in the </a:t>
            </a:r>
            <a:r>
              <a:rPr lang="en-GB" sz="1200" b="0" i="1" kern="1200" dirty="0">
                <a:solidFill>
                  <a:schemeClr val="tx1"/>
                </a:solidFill>
                <a:effectLst/>
                <a:latin typeface="+mn-lt"/>
                <a:ea typeface="+mn-ea"/>
                <a:cs typeface="+mn-cs"/>
              </a:rPr>
              <a:t>Bacteroides</a:t>
            </a:r>
            <a:r>
              <a:rPr lang="en-GB" sz="1200" b="0" i="0" kern="1200" dirty="0">
                <a:solidFill>
                  <a:schemeClr val="tx1"/>
                </a:solidFill>
                <a:effectLst/>
                <a:latin typeface="+mn-lt"/>
                <a:ea typeface="+mn-ea"/>
                <a:cs typeface="+mn-cs"/>
              </a:rPr>
              <a:t> cluster. Genera with mean abundance of at least 2% across all samples are represented in </a:t>
            </a:r>
            <a:r>
              <a:rPr lang="en-GB" sz="1200" b="0" i="0" kern="1200" dirty="0" err="1">
                <a:solidFill>
                  <a:schemeClr val="tx1"/>
                </a:solidFill>
                <a:effectLst/>
                <a:latin typeface="+mn-lt"/>
                <a:ea typeface="+mn-ea"/>
                <a:cs typeface="+mn-cs"/>
              </a:rPr>
              <a:t>colors</a:t>
            </a:r>
            <a:r>
              <a:rPr lang="en-GB" sz="1200" b="0" i="0" kern="1200" dirty="0">
                <a:solidFill>
                  <a:schemeClr val="tx1"/>
                </a:solidFill>
                <a:effectLst/>
                <a:latin typeface="+mn-lt"/>
                <a:ea typeface="+mn-ea"/>
                <a:cs typeface="+mn-cs"/>
              </a:rPr>
              <a:t>; those with &lt; 2% abundance are grouped into the category “Others”. Each column represents one individual. A similar plot for the Stockholm cohort is shown in Supplementary Fig. 12. b) Non-metric multidimensional scaling (NMDS) ordination plots of Bray–Curtis distances showing that microbiomes in the BCN0, BCN1 and STK datasets mainly cluster by HIV transmission group (MSM vs. non-MSM) rather than by HIV serostatus. Ellipses include 95% of samples. Similar plots using other distances are shown in Supplementary Figs. 8 to 10. c) Partitioning around medoids (PAM) analysis of the BCN0 dataset showing this population structure in this dataset is better explained by 2 rather than more clusters, with reasonable Silhouette support. This information was used to define the </a:t>
            </a:r>
            <a:r>
              <a:rPr lang="en-GB" sz="1200" b="0" i="1" kern="1200" dirty="0">
                <a:solidFill>
                  <a:schemeClr val="tx1"/>
                </a:solidFill>
                <a:effectLst/>
                <a:latin typeface="+mn-lt"/>
                <a:ea typeface="+mn-ea"/>
                <a:cs typeface="+mn-cs"/>
              </a:rPr>
              <a:t>Bacteroides</a:t>
            </a:r>
            <a:r>
              <a:rPr lang="en-GB" sz="1200" b="0" i="0" kern="1200" dirty="0">
                <a:solidFill>
                  <a:schemeClr val="tx1"/>
                </a:solidFill>
                <a:effectLst/>
                <a:latin typeface="+mn-lt"/>
                <a:ea typeface="+mn-ea"/>
                <a:cs typeface="+mn-cs"/>
              </a:rPr>
              <a:t> and </a:t>
            </a:r>
            <a:r>
              <a:rPr lang="en-GB" sz="1200" b="0" i="1" kern="1200" dirty="0" err="1">
                <a:solidFill>
                  <a:schemeClr val="tx1"/>
                </a:solidFill>
                <a:effectLst/>
                <a:latin typeface="+mn-lt"/>
                <a:ea typeface="+mn-ea"/>
                <a:cs typeface="+mn-cs"/>
              </a:rPr>
              <a:t>Prevotella</a:t>
            </a:r>
            <a:r>
              <a:rPr lang="en-GB" sz="1200" b="0" i="0" kern="1200" dirty="0">
                <a:solidFill>
                  <a:schemeClr val="tx1"/>
                </a:solidFill>
                <a:effectLst/>
                <a:latin typeface="+mn-lt"/>
                <a:ea typeface="+mn-ea"/>
                <a:cs typeface="+mn-cs"/>
              </a:rPr>
              <a:t> clusters in our study. d) Abundance box plots showing that MSM were enriched in </a:t>
            </a:r>
            <a:r>
              <a:rPr lang="en-GB" sz="1200" b="0" i="1" kern="1200" dirty="0" err="1">
                <a:solidFill>
                  <a:schemeClr val="tx1"/>
                </a:solidFill>
                <a:effectLst/>
                <a:latin typeface="+mn-lt"/>
                <a:ea typeface="+mn-ea"/>
                <a:cs typeface="+mn-cs"/>
              </a:rPr>
              <a:t>Prevotella</a:t>
            </a:r>
            <a:r>
              <a:rPr lang="en-GB" sz="1200" b="0" i="0" kern="1200" dirty="0">
                <a:solidFill>
                  <a:schemeClr val="tx1"/>
                </a:solidFill>
                <a:effectLst/>
                <a:latin typeface="+mn-lt"/>
                <a:ea typeface="+mn-ea"/>
                <a:cs typeface="+mn-cs"/>
              </a:rPr>
              <a:t> and non-MSM (HTS or PWID) were enriched in </a:t>
            </a:r>
            <a:r>
              <a:rPr lang="en-GB" sz="1200" b="0" i="1" kern="1200" dirty="0">
                <a:solidFill>
                  <a:schemeClr val="tx1"/>
                </a:solidFill>
                <a:effectLst/>
                <a:latin typeface="+mn-lt"/>
                <a:ea typeface="+mn-ea"/>
                <a:cs typeface="+mn-cs"/>
              </a:rPr>
              <a:t>Bacteroides</a:t>
            </a:r>
            <a:r>
              <a:rPr lang="en-GB" sz="1200" b="0" i="0" kern="1200" dirty="0">
                <a:solidFill>
                  <a:schemeClr val="tx1"/>
                </a:solidFill>
                <a:effectLst/>
                <a:latin typeface="+mn-lt"/>
                <a:ea typeface="+mn-ea"/>
                <a:cs typeface="+mn-cs"/>
              </a:rPr>
              <a:t>. Comparisons between MSM and the non-MSM categories were always highly significant (p &lt; 0.001) after adjusting for multiple comparisons using the </a:t>
            </a:r>
            <a:r>
              <a:rPr lang="en-GB" sz="1200" b="0" i="0" kern="1200" dirty="0" err="1">
                <a:solidFill>
                  <a:schemeClr val="tx1"/>
                </a:solidFill>
                <a:effectLst/>
                <a:latin typeface="+mn-lt"/>
                <a:ea typeface="+mn-ea"/>
                <a:cs typeface="+mn-cs"/>
              </a:rPr>
              <a:t>Benjamini</a:t>
            </a:r>
            <a:r>
              <a:rPr lang="en-GB" sz="1200" b="0" i="0" kern="1200" dirty="0">
                <a:solidFill>
                  <a:schemeClr val="tx1"/>
                </a:solidFill>
                <a:effectLst/>
                <a:latin typeface="+mn-lt"/>
                <a:ea typeface="+mn-ea"/>
                <a:cs typeface="+mn-cs"/>
              </a:rPr>
              <a:t>–Hochberg method. Plots of all genera showing significant differences between MSM and non-MSM categories are shown in the Supplementary Figs. 13 to 15.</a:t>
            </a:r>
            <a:endParaRPr lang="en-GB" dirty="0"/>
          </a:p>
        </p:txBody>
      </p:sp>
      <p:sp>
        <p:nvSpPr>
          <p:cNvPr id="4" name="Slide Number Placeholder 3"/>
          <p:cNvSpPr>
            <a:spLocks noGrp="1"/>
          </p:cNvSpPr>
          <p:nvPr>
            <p:ph type="sldNum" sz="quarter" idx="10"/>
          </p:nvPr>
        </p:nvSpPr>
        <p:spPr/>
        <p:txBody>
          <a:bodyPr/>
          <a:lstStyle/>
          <a:p>
            <a:fld id="{42308A9B-EB85-4BD0-82AB-DE9184FFF8FF}" type="slidenum">
              <a:rPr lang="en-US" smtClean="0"/>
              <a:t>11</a:t>
            </a:fld>
            <a:endParaRPr lang="en-US"/>
          </a:p>
        </p:txBody>
      </p:sp>
    </p:spTree>
    <p:extLst>
      <p:ext uri="{BB962C8B-B14F-4D97-AF65-F5344CB8AC3E}">
        <p14:creationId xmlns:p14="http://schemas.microsoft.com/office/powerpoint/2010/main" val="3327275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The bacterial genus composition of the human </a:t>
            </a:r>
            <a:r>
              <a:rPr lang="en-GB" sz="1200" b="0" i="0" kern="1200" dirty="0" err="1">
                <a:solidFill>
                  <a:schemeClr val="tx1"/>
                </a:solidFill>
                <a:effectLst/>
                <a:latin typeface="+mn-lt"/>
                <a:ea typeface="+mn-ea"/>
                <a:cs typeface="+mn-cs"/>
              </a:rPr>
              <a:t>fecal</a:t>
            </a:r>
            <a:r>
              <a:rPr lang="en-GB" sz="1200" b="0" i="0" kern="1200" dirty="0">
                <a:solidFill>
                  <a:schemeClr val="tx1"/>
                </a:solidFill>
                <a:effectLst/>
                <a:latin typeface="+mn-lt"/>
                <a:ea typeface="+mn-ea"/>
                <a:cs typeface="+mn-cs"/>
              </a:rPr>
              <a:t> microbiome is mainly linked to HIV transmission group. a) The bacterial genus composition of the </a:t>
            </a:r>
            <a:r>
              <a:rPr lang="en-GB" sz="1200" b="0" i="0" kern="1200" dirty="0" err="1">
                <a:solidFill>
                  <a:schemeClr val="tx1"/>
                </a:solidFill>
                <a:effectLst/>
                <a:latin typeface="+mn-lt"/>
                <a:ea typeface="+mn-ea"/>
                <a:cs typeface="+mn-cs"/>
              </a:rPr>
              <a:t>fecal</a:t>
            </a:r>
            <a:r>
              <a:rPr lang="en-GB" sz="1200" b="0" i="0" kern="1200" dirty="0">
                <a:solidFill>
                  <a:schemeClr val="tx1"/>
                </a:solidFill>
                <a:effectLst/>
                <a:latin typeface="+mn-lt"/>
                <a:ea typeface="+mn-ea"/>
                <a:cs typeface="+mn-cs"/>
              </a:rPr>
              <a:t> microbiota in the Barcelona test dataset (BCN0) was largely determined by HIV transmission group, with MSM being enriched in the </a:t>
            </a:r>
            <a:r>
              <a:rPr lang="en-GB" sz="1200" b="0" i="1" kern="1200" dirty="0" err="1">
                <a:solidFill>
                  <a:schemeClr val="tx1"/>
                </a:solidFill>
                <a:effectLst/>
                <a:latin typeface="+mn-lt"/>
                <a:ea typeface="+mn-ea"/>
                <a:cs typeface="+mn-cs"/>
              </a:rPr>
              <a:t>Prevotella</a:t>
            </a:r>
            <a:r>
              <a:rPr lang="en-GB" sz="1200" b="0" i="0" kern="1200" dirty="0">
                <a:solidFill>
                  <a:schemeClr val="tx1"/>
                </a:solidFill>
                <a:effectLst/>
                <a:latin typeface="+mn-lt"/>
                <a:ea typeface="+mn-ea"/>
                <a:cs typeface="+mn-cs"/>
              </a:rPr>
              <a:t> cluster and non-MSM in the </a:t>
            </a:r>
            <a:r>
              <a:rPr lang="en-GB" sz="1200" b="0" i="1" kern="1200" dirty="0">
                <a:solidFill>
                  <a:schemeClr val="tx1"/>
                </a:solidFill>
                <a:effectLst/>
                <a:latin typeface="+mn-lt"/>
                <a:ea typeface="+mn-ea"/>
                <a:cs typeface="+mn-cs"/>
              </a:rPr>
              <a:t>Bacteroides</a:t>
            </a:r>
            <a:r>
              <a:rPr lang="en-GB" sz="1200" b="0" i="0" kern="1200" dirty="0">
                <a:solidFill>
                  <a:schemeClr val="tx1"/>
                </a:solidFill>
                <a:effectLst/>
                <a:latin typeface="+mn-lt"/>
                <a:ea typeface="+mn-ea"/>
                <a:cs typeface="+mn-cs"/>
              </a:rPr>
              <a:t> cluster. Genera with mean abundance of at least 2% across all samples are represented in </a:t>
            </a:r>
            <a:r>
              <a:rPr lang="en-GB" sz="1200" b="0" i="0" kern="1200" dirty="0" err="1">
                <a:solidFill>
                  <a:schemeClr val="tx1"/>
                </a:solidFill>
                <a:effectLst/>
                <a:latin typeface="+mn-lt"/>
                <a:ea typeface="+mn-ea"/>
                <a:cs typeface="+mn-cs"/>
              </a:rPr>
              <a:t>colors</a:t>
            </a:r>
            <a:r>
              <a:rPr lang="en-GB" sz="1200" b="0" i="0" kern="1200" dirty="0">
                <a:solidFill>
                  <a:schemeClr val="tx1"/>
                </a:solidFill>
                <a:effectLst/>
                <a:latin typeface="+mn-lt"/>
                <a:ea typeface="+mn-ea"/>
                <a:cs typeface="+mn-cs"/>
              </a:rPr>
              <a:t>; those with &lt; 2% abundance are grouped into the category “Others”. Each column represents one individual. A similar plot for the Stockholm cohort is shown in Supplementary Fig. 12. b) Non-metric multidimensional scaling (NMDS) ordination plots of Bray–Curtis distances showing that microbiomes in the BCN0, BCN1 and STK datasets mainly cluster by HIV transmission group (MSM vs. non-MSM) rather than by HIV serostatus. Ellipses include 95% of samples. Similar plots using other distances are shown in Supplementary Figs. 8 to 10. c) Partitioning around medoids (PAM) analysis of the BCN0 dataset showing this population structure in this dataset is better explained by 2 rather than more clusters, with reasonable Silhouette support. This information was used to define the </a:t>
            </a:r>
            <a:r>
              <a:rPr lang="en-GB" sz="1200" b="0" i="1" kern="1200" dirty="0">
                <a:solidFill>
                  <a:schemeClr val="tx1"/>
                </a:solidFill>
                <a:effectLst/>
                <a:latin typeface="+mn-lt"/>
                <a:ea typeface="+mn-ea"/>
                <a:cs typeface="+mn-cs"/>
              </a:rPr>
              <a:t>Bacteroides</a:t>
            </a:r>
            <a:r>
              <a:rPr lang="en-GB" sz="1200" b="0" i="0" kern="1200" dirty="0">
                <a:solidFill>
                  <a:schemeClr val="tx1"/>
                </a:solidFill>
                <a:effectLst/>
                <a:latin typeface="+mn-lt"/>
                <a:ea typeface="+mn-ea"/>
                <a:cs typeface="+mn-cs"/>
              </a:rPr>
              <a:t> and </a:t>
            </a:r>
            <a:r>
              <a:rPr lang="en-GB" sz="1200" b="0" i="1" kern="1200" dirty="0" err="1">
                <a:solidFill>
                  <a:schemeClr val="tx1"/>
                </a:solidFill>
                <a:effectLst/>
                <a:latin typeface="+mn-lt"/>
                <a:ea typeface="+mn-ea"/>
                <a:cs typeface="+mn-cs"/>
              </a:rPr>
              <a:t>Prevotella</a:t>
            </a:r>
            <a:r>
              <a:rPr lang="en-GB" sz="1200" b="0" i="0" kern="1200" dirty="0">
                <a:solidFill>
                  <a:schemeClr val="tx1"/>
                </a:solidFill>
                <a:effectLst/>
                <a:latin typeface="+mn-lt"/>
                <a:ea typeface="+mn-ea"/>
                <a:cs typeface="+mn-cs"/>
              </a:rPr>
              <a:t> clusters in our study. d) Abundance box plots showing that MSM were enriched in </a:t>
            </a:r>
            <a:r>
              <a:rPr lang="en-GB" sz="1200" b="0" i="1" kern="1200" dirty="0" err="1">
                <a:solidFill>
                  <a:schemeClr val="tx1"/>
                </a:solidFill>
                <a:effectLst/>
                <a:latin typeface="+mn-lt"/>
                <a:ea typeface="+mn-ea"/>
                <a:cs typeface="+mn-cs"/>
              </a:rPr>
              <a:t>Prevotella</a:t>
            </a:r>
            <a:r>
              <a:rPr lang="en-GB" sz="1200" b="0" i="0" kern="1200" dirty="0">
                <a:solidFill>
                  <a:schemeClr val="tx1"/>
                </a:solidFill>
                <a:effectLst/>
                <a:latin typeface="+mn-lt"/>
                <a:ea typeface="+mn-ea"/>
                <a:cs typeface="+mn-cs"/>
              </a:rPr>
              <a:t> and non-MSM (HTS or PWID) were enriched in </a:t>
            </a:r>
            <a:r>
              <a:rPr lang="en-GB" sz="1200" b="0" i="1" kern="1200" dirty="0">
                <a:solidFill>
                  <a:schemeClr val="tx1"/>
                </a:solidFill>
                <a:effectLst/>
                <a:latin typeface="+mn-lt"/>
                <a:ea typeface="+mn-ea"/>
                <a:cs typeface="+mn-cs"/>
              </a:rPr>
              <a:t>Bacteroides</a:t>
            </a:r>
            <a:r>
              <a:rPr lang="en-GB" sz="1200" b="0" i="0" kern="1200" dirty="0">
                <a:solidFill>
                  <a:schemeClr val="tx1"/>
                </a:solidFill>
                <a:effectLst/>
                <a:latin typeface="+mn-lt"/>
                <a:ea typeface="+mn-ea"/>
                <a:cs typeface="+mn-cs"/>
              </a:rPr>
              <a:t>. Comparisons between MSM and the non-MSM categories were always highly significant (p &lt; 0.001) after adjusting for multiple comparisons using the </a:t>
            </a:r>
            <a:r>
              <a:rPr lang="en-GB" sz="1200" b="0" i="0" kern="1200" dirty="0" err="1">
                <a:solidFill>
                  <a:schemeClr val="tx1"/>
                </a:solidFill>
                <a:effectLst/>
                <a:latin typeface="+mn-lt"/>
                <a:ea typeface="+mn-ea"/>
                <a:cs typeface="+mn-cs"/>
              </a:rPr>
              <a:t>Benjamini</a:t>
            </a:r>
            <a:r>
              <a:rPr lang="en-GB" sz="1200" b="0" i="0" kern="1200" dirty="0">
                <a:solidFill>
                  <a:schemeClr val="tx1"/>
                </a:solidFill>
                <a:effectLst/>
                <a:latin typeface="+mn-lt"/>
                <a:ea typeface="+mn-ea"/>
                <a:cs typeface="+mn-cs"/>
              </a:rPr>
              <a:t>–Hochberg method. Plots of all genera showing significant differences between MSM and non-MSM categories are shown in the Supplementary Figs. 13 to 15.</a:t>
            </a:r>
            <a:endParaRPr lang="en-GB" dirty="0"/>
          </a:p>
        </p:txBody>
      </p:sp>
      <p:sp>
        <p:nvSpPr>
          <p:cNvPr id="4" name="Slide Number Placeholder 3"/>
          <p:cNvSpPr>
            <a:spLocks noGrp="1"/>
          </p:cNvSpPr>
          <p:nvPr>
            <p:ph type="sldNum" sz="quarter" idx="10"/>
          </p:nvPr>
        </p:nvSpPr>
        <p:spPr/>
        <p:txBody>
          <a:bodyPr/>
          <a:lstStyle/>
          <a:p>
            <a:fld id="{42308A9B-EB85-4BD0-82AB-DE9184FFF8FF}" type="slidenum">
              <a:rPr lang="en-US" smtClean="0"/>
              <a:t>13</a:t>
            </a:fld>
            <a:endParaRPr lang="en-US"/>
          </a:p>
        </p:txBody>
      </p:sp>
    </p:spTree>
    <p:extLst>
      <p:ext uri="{BB962C8B-B14F-4D97-AF65-F5344CB8AC3E}">
        <p14:creationId xmlns:p14="http://schemas.microsoft.com/office/powerpoint/2010/main" val="18612912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It is unknown whether the gut microbiome affects HIV transmission. In our recent SHIV vaccine study, we found that the naïve rhesus macaques from two different sources had significantly different rates of infection against repeated low-dose intrarectal challenge with SHIVSF162P4 virus. Exploring causes, we found that the more susceptible group of seven macaques had significantly more activated CD4+CCR5+Ki67+ T cells in the rectal mucosa than the more resistant group of 11 macaques from a different source. The prevalence of pre-challenge activated rectal CD4 T cells in the naive macaques correlated inversely with the number of challenges required to infect. Because the two naive groups came from different sources, we hypothesized that their microbiomes may differ and might explain the activation difference. Indeed, after sequencing 16s rRNA, we found differences between the two</a:t>
            </a:r>
          </a:p>
          <a:p>
            <a:r>
              <a:rPr lang="en-GB" sz="1200" b="0" i="0" u="none" strike="noStrike" kern="1200" baseline="0" dirty="0">
                <a:solidFill>
                  <a:schemeClr val="tx1"/>
                </a:solidFill>
                <a:latin typeface="+mn-lt"/>
                <a:ea typeface="+mn-ea"/>
                <a:cs typeface="+mn-cs"/>
              </a:rPr>
              <a:t>naive groups that correlated with immune activation status. Distinct gut microbiota induced different levels of immune activation ex vivo. Significantly lower ratios of Bacteroides to </a:t>
            </a:r>
            <a:r>
              <a:rPr lang="en-GB" sz="1200" b="0" i="0" u="none" strike="noStrike" kern="1200" baseline="0" dirty="0" err="1">
                <a:solidFill>
                  <a:schemeClr val="tx1"/>
                </a:solidFill>
                <a:latin typeface="+mn-lt"/>
                <a:ea typeface="+mn-ea"/>
                <a:cs typeface="+mn-cs"/>
              </a:rPr>
              <a:t>Prevotella</a:t>
            </a:r>
            <a:r>
              <a:rPr lang="en-GB" sz="1200" b="0" i="0" u="none" strike="noStrike" kern="1200" baseline="0" dirty="0">
                <a:solidFill>
                  <a:schemeClr val="tx1"/>
                </a:solidFill>
                <a:latin typeface="+mn-lt"/>
                <a:ea typeface="+mn-ea"/>
                <a:cs typeface="+mn-cs"/>
              </a:rPr>
              <a:t>, and significantly lower levels of Firmicutes were found in the susceptible cohort, which were also inversely correlated with high levels of immune activation in the rectal mucosa. Thus, </a:t>
            </a:r>
            <a:r>
              <a:rPr lang="en-GB" sz="1200" b="0" i="0" u="none" strike="noStrike" kern="1200" baseline="0">
                <a:solidFill>
                  <a:schemeClr val="tx1"/>
                </a:solidFill>
                <a:latin typeface="+mn-lt"/>
                <a:ea typeface="+mn-ea"/>
                <a:cs typeface="+mn-cs"/>
              </a:rPr>
              <a:t>host microbiome interactions </a:t>
            </a:r>
            <a:r>
              <a:rPr lang="en-GB" sz="1200" b="0" i="0" u="none" strike="noStrike" kern="1200" baseline="0" dirty="0">
                <a:solidFill>
                  <a:schemeClr val="tx1"/>
                </a:solidFill>
                <a:latin typeface="+mn-lt"/>
                <a:ea typeface="+mn-ea"/>
                <a:cs typeface="+mn-cs"/>
              </a:rPr>
              <a:t>might influence HIV/SIV mucosal transmission through effects on mucosal immune activation.</a:t>
            </a:r>
            <a:endParaRPr lang="en-GB" dirty="0"/>
          </a:p>
        </p:txBody>
      </p:sp>
      <p:sp>
        <p:nvSpPr>
          <p:cNvPr id="4" name="Slide Number Placeholder 3"/>
          <p:cNvSpPr>
            <a:spLocks noGrp="1"/>
          </p:cNvSpPr>
          <p:nvPr>
            <p:ph type="sldNum" sz="quarter" idx="10"/>
          </p:nvPr>
        </p:nvSpPr>
        <p:spPr/>
        <p:txBody>
          <a:bodyPr/>
          <a:lstStyle/>
          <a:p>
            <a:fld id="{42308A9B-EB85-4BD0-82AB-DE9184FFF8FF}" type="slidenum">
              <a:rPr lang="en-US" smtClean="0"/>
              <a:t>14</a:t>
            </a:fld>
            <a:endParaRPr lang="en-US"/>
          </a:p>
        </p:txBody>
      </p:sp>
    </p:spTree>
    <p:extLst>
      <p:ext uri="{BB962C8B-B14F-4D97-AF65-F5344CB8AC3E}">
        <p14:creationId xmlns:p14="http://schemas.microsoft.com/office/powerpoint/2010/main" val="694223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sz="1200" dirty="0"/>
              <a:t>Natural product Griffithsin isolated from </a:t>
            </a:r>
            <a:r>
              <a:rPr lang="en-US" sz="1200" i="1" dirty="0" err="1"/>
              <a:t>Griffithsia</a:t>
            </a:r>
            <a:r>
              <a:rPr lang="en-US" sz="1200" i="1" dirty="0"/>
              <a:t>, </a:t>
            </a:r>
            <a:r>
              <a:rPr lang="en-US" sz="1200" dirty="0"/>
              <a:t>red alga originally collected off Chatham Island New Zealand</a:t>
            </a:r>
          </a:p>
          <a:p>
            <a:pPr eaLnBrk="1" hangingPunct="1">
              <a:lnSpc>
                <a:spcPct val="90000"/>
              </a:lnSpc>
            </a:pPr>
            <a:r>
              <a:rPr lang="en-US" sz="1200" dirty="0"/>
              <a:t>Griffithsin is a lectin, one of the most potent HIV-1 entry inhibitors 	</a:t>
            </a:r>
          </a:p>
          <a:p>
            <a:pPr eaLnBrk="1" hangingPunct="1">
              <a:lnSpc>
                <a:spcPct val="90000"/>
              </a:lnSpc>
            </a:pPr>
            <a:r>
              <a:rPr lang="en-US" sz="1200" dirty="0"/>
              <a:t>Targets the dense clusters of sugars (glycans) present on the surface of HIV</a:t>
            </a:r>
          </a:p>
          <a:p>
            <a:pPr eaLnBrk="1" hangingPunct="1">
              <a:lnSpc>
                <a:spcPct val="90000"/>
              </a:lnSpc>
            </a:pPr>
            <a:r>
              <a:rPr lang="en-US" sz="1200" dirty="0"/>
              <a:t>Efficiently manufactured in </a:t>
            </a:r>
            <a:r>
              <a:rPr lang="en-US" sz="1200" i="1" dirty="0"/>
              <a:t>Nicotiana benthamiana </a:t>
            </a:r>
            <a:r>
              <a:rPr lang="en-US" sz="1200" dirty="0"/>
              <a:t>plants</a:t>
            </a:r>
          </a:p>
          <a:p>
            <a:endParaRPr lang="en-US" dirty="0"/>
          </a:p>
        </p:txBody>
      </p:sp>
      <p:sp>
        <p:nvSpPr>
          <p:cNvPr id="4" name="Slide Number Placeholder 3"/>
          <p:cNvSpPr>
            <a:spLocks noGrp="1"/>
          </p:cNvSpPr>
          <p:nvPr>
            <p:ph type="sldNum" sz="quarter" idx="10"/>
          </p:nvPr>
        </p:nvSpPr>
        <p:spPr/>
        <p:txBody>
          <a:bodyPr/>
          <a:lstStyle/>
          <a:p>
            <a:fld id="{42308A9B-EB85-4BD0-82AB-DE9184FFF8FF}" type="slidenum">
              <a:rPr lang="en-US" smtClean="0"/>
              <a:t>26</a:t>
            </a:fld>
            <a:endParaRPr lang="en-US"/>
          </a:p>
        </p:txBody>
      </p:sp>
    </p:spTree>
    <p:extLst>
      <p:ext uri="{BB962C8B-B14F-4D97-AF65-F5344CB8AC3E}">
        <p14:creationId xmlns:p14="http://schemas.microsoft.com/office/powerpoint/2010/main" val="1852997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2308A9B-EB85-4BD0-82AB-DE9184FFF8FF}" type="slidenum">
              <a:rPr lang="en-US" smtClean="0"/>
              <a:t>29</a:t>
            </a:fld>
            <a:endParaRPr lang="en-US"/>
          </a:p>
        </p:txBody>
      </p:sp>
    </p:spTree>
    <p:extLst>
      <p:ext uri="{BB962C8B-B14F-4D97-AF65-F5344CB8AC3E}">
        <p14:creationId xmlns:p14="http://schemas.microsoft.com/office/powerpoint/2010/main" val="241725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A1A339-BE4B-43FF-BCFC-909B3FE99BC8}"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BD2D-DB1D-469E-9455-DF4400A6F5F7}" type="slidenum">
              <a:rPr lang="en-US" smtClean="0"/>
              <a:t>‹#›</a:t>
            </a:fld>
            <a:endParaRPr lang="en-US"/>
          </a:p>
        </p:txBody>
      </p:sp>
    </p:spTree>
    <p:extLst>
      <p:ext uri="{BB962C8B-B14F-4D97-AF65-F5344CB8AC3E}">
        <p14:creationId xmlns:p14="http://schemas.microsoft.com/office/powerpoint/2010/main" val="288592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1A339-BE4B-43FF-BCFC-909B3FE99BC8}"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BD2D-DB1D-469E-9455-DF4400A6F5F7}" type="slidenum">
              <a:rPr lang="en-US" smtClean="0"/>
              <a:t>‹#›</a:t>
            </a:fld>
            <a:endParaRPr lang="en-US"/>
          </a:p>
        </p:txBody>
      </p:sp>
    </p:spTree>
    <p:extLst>
      <p:ext uri="{BB962C8B-B14F-4D97-AF65-F5344CB8AC3E}">
        <p14:creationId xmlns:p14="http://schemas.microsoft.com/office/powerpoint/2010/main" val="762513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A1A339-BE4B-43FF-BCFC-909B3FE99BC8}"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BD2D-DB1D-469E-9455-DF4400A6F5F7}" type="slidenum">
              <a:rPr lang="en-US" smtClean="0"/>
              <a:t>‹#›</a:t>
            </a:fld>
            <a:endParaRPr lang="en-US"/>
          </a:p>
        </p:txBody>
      </p:sp>
    </p:spTree>
    <p:extLst>
      <p:ext uri="{BB962C8B-B14F-4D97-AF65-F5344CB8AC3E}">
        <p14:creationId xmlns:p14="http://schemas.microsoft.com/office/powerpoint/2010/main" val="1775291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74781D-CA62-44FC-9F0E-6E7DE9317F65}" type="slidenum">
              <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9807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2A08A916-FFDA-4989-BEA5-8BFFBC23371D}"/>
              </a:ext>
            </a:extLst>
          </p:cNvPr>
          <p:cNvSpPr>
            <a:spLocks noGrp="1" noChangeArrowheads="1"/>
          </p:cNvSpPr>
          <p:nvPr>
            <p:ph type="dt" sz="half" idx="10"/>
          </p:nvPr>
        </p:nvSpPr>
        <p:spPr>
          <a:ln/>
        </p:spPr>
        <p:txBody>
          <a:bodyPr/>
          <a:lstStyle>
            <a:lvl1pPr>
              <a:defRPr/>
            </a:lvl1pPr>
          </a:lstStyle>
          <a:p>
            <a:pPr>
              <a:defRPr/>
            </a:pPr>
            <a:r>
              <a:rPr lang="en-US"/>
              <a:t>06.03.2010</a:t>
            </a:r>
          </a:p>
        </p:txBody>
      </p:sp>
      <p:sp>
        <p:nvSpPr>
          <p:cNvPr id="5" name="Rectangle 5">
            <a:extLst>
              <a:ext uri="{FF2B5EF4-FFF2-40B4-BE49-F238E27FC236}">
                <a16:creationId xmlns:a16="http://schemas.microsoft.com/office/drawing/2014/main" id="{91544B5D-8CF7-415B-A72C-3E27CF1D8DBD}"/>
              </a:ext>
            </a:extLst>
          </p:cNvPr>
          <p:cNvSpPr>
            <a:spLocks noGrp="1" noChangeArrowheads="1"/>
          </p:cNvSpPr>
          <p:nvPr>
            <p:ph type="ftr" sz="quarter" idx="11"/>
          </p:nvPr>
        </p:nvSpPr>
        <p:spPr>
          <a:ln/>
        </p:spPr>
        <p:txBody>
          <a:bodyPr/>
          <a:lstStyle>
            <a:lvl1pPr>
              <a:defRPr/>
            </a:lvl1pPr>
          </a:lstStyle>
          <a:p>
            <a:pPr>
              <a:defRPr/>
            </a:pPr>
            <a:r>
              <a:rPr lang="en-US"/>
              <a:t>TITLE |  Copy</a:t>
            </a:r>
          </a:p>
        </p:txBody>
      </p:sp>
      <p:sp>
        <p:nvSpPr>
          <p:cNvPr id="6" name="Rectangle 6">
            <a:extLst>
              <a:ext uri="{FF2B5EF4-FFF2-40B4-BE49-F238E27FC236}">
                <a16:creationId xmlns:a16="http://schemas.microsoft.com/office/drawing/2014/main" id="{54793EBC-0EB0-4B5B-AC93-CC1DCFD2E912}"/>
              </a:ext>
            </a:extLst>
          </p:cNvPr>
          <p:cNvSpPr>
            <a:spLocks noGrp="1" noChangeArrowheads="1"/>
          </p:cNvSpPr>
          <p:nvPr>
            <p:ph type="sldNum" sz="quarter" idx="12"/>
          </p:nvPr>
        </p:nvSpPr>
        <p:spPr>
          <a:ln/>
        </p:spPr>
        <p:txBody>
          <a:bodyPr/>
          <a:lstStyle>
            <a:lvl1pPr>
              <a:defRPr/>
            </a:lvl1pPr>
          </a:lstStyle>
          <a:p>
            <a:pPr>
              <a:defRPr/>
            </a:pPr>
            <a:fld id="{41038C3B-2D46-4787-833D-25CEDF8B8A31}" type="slidenum">
              <a:rPr lang="en-US" altLang="en-US"/>
              <a:pPr>
                <a:defRPr/>
              </a:pPr>
              <a:t>‹#›</a:t>
            </a:fld>
            <a:endParaRPr lang="en-US" altLang="en-US"/>
          </a:p>
        </p:txBody>
      </p:sp>
    </p:spTree>
    <p:extLst>
      <p:ext uri="{BB962C8B-B14F-4D97-AF65-F5344CB8AC3E}">
        <p14:creationId xmlns:p14="http://schemas.microsoft.com/office/powerpoint/2010/main" val="3390092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FF0000"/>
              </a:buClr>
              <a:buFont typeface="Wingdings" panose="05000000000000000000" pitchFamily="2" charset="2"/>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4A1A339-BE4B-43FF-BCFC-909B3FE99BC8}"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BD2D-DB1D-469E-9455-DF4400A6F5F7}" type="slidenum">
              <a:rPr lang="en-US" smtClean="0"/>
              <a:t>‹#›</a:t>
            </a:fld>
            <a:endParaRPr lang="en-US"/>
          </a:p>
        </p:txBody>
      </p:sp>
    </p:spTree>
    <p:extLst>
      <p:ext uri="{BB962C8B-B14F-4D97-AF65-F5344CB8AC3E}">
        <p14:creationId xmlns:p14="http://schemas.microsoft.com/office/powerpoint/2010/main" val="3700369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4A1A339-BE4B-43FF-BCFC-909B3FE99BC8}" type="datetimeFigureOut">
              <a:rPr lang="en-US" smtClean="0"/>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E6BD2D-DB1D-469E-9455-DF4400A6F5F7}" type="slidenum">
              <a:rPr lang="en-US" smtClean="0"/>
              <a:t>‹#›</a:t>
            </a:fld>
            <a:endParaRPr lang="en-US"/>
          </a:p>
        </p:txBody>
      </p:sp>
    </p:spTree>
    <p:extLst>
      <p:ext uri="{BB962C8B-B14F-4D97-AF65-F5344CB8AC3E}">
        <p14:creationId xmlns:p14="http://schemas.microsoft.com/office/powerpoint/2010/main" val="4088453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4A1A339-BE4B-43FF-BCFC-909B3FE99BC8}" type="datetimeFigureOut">
              <a:rPr lang="en-US" smtClean="0"/>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6BD2D-DB1D-469E-9455-DF4400A6F5F7}" type="slidenum">
              <a:rPr lang="en-US" smtClean="0"/>
              <a:t>‹#›</a:t>
            </a:fld>
            <a:endParaRPr lang="en-US"/>
          </a:p>
        </p:txBody>
      </p:sp>
    </p:spTree>
    <p:extLst>
      <p:ext uri="{BB962C8B-B14F-4D97-AF65-F5344CB8AC3E}">
        <p14:creationId xmlns:p14="http://schemas.microsoft.com/office/powerpoint/2010/main" val="2176163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4A1A339-BE4B-43FF-BCFC-909B3FE99BC8}" type="datetimeFigureOut">
              <a:rPr lang="en-US" smtClean="0"/>
              <a:t>7/21/2018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E6BD2D-DB1D-469E-9455-DF4400A6F5F7}" type="slidenum">
              <a:rPr lang="en-US" smtClean="0"/>
              <a:t>‹#›</a:t>
            </a:fld>
            <a:endParaRPr lang="en-US"/>
          </a:p>
        </p:txBody>
      </p:sp>
    </p:spTree>
    <p:extLst>
      <p:ext uri="{BB962C8B-B14F-4D97-AF65-F5344CB8AC3E}">
        <p14:creationId xmlns:p14="http://schemas.microsoft.com/office/powerpoint/2010/main" val="368071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CC"/>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4A1A339-BE4B-43FF-BCFC-909B3FE99BC8}" type="datetimeFigureOut">
              <a:rPr lang="en-US" smtClean="0"/>
              <a:t>7/21/2018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E6BD2D-DB1D-469E-9455-DF4400A6F5F7}" type="slidenum">
              <a:rPr lang="en-US" smtClean="0"/>
              <a:t>‹#›</a:t>
            </a:fld>
            <a:endParaRPr lang="en-US"/>
          </a:p>
        </p:txBody>
      </p:sp>
    </p:spTree>
    <p:extLst>
      <p:ext uri="{BB962C8B-B14F-4D97-AF65-F5344CB8AC3E}">
        <p14:creationId xmlns:p14="http://schemas.microsoft.com/office/powerpoint/2010/main" val="1897587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A1A339-BE4B-43FF-BCFC-909B3FE99BC8}" type="datetimeFigureOut">
              <a:rPr lang="en-US" smtClean="0"/>
              <a:t>7/21/2018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E6BD2D-DB1D-469E-9455-DF4400A6F5F7}" type="slidenum">
              <a:rPr lang="en-US" smtClean="0"/>
              <a:t>‹#›</a:t>
            </a:fld>
            <a:endParaRPr lang="en-US"/>
          </a:p>
        </p:txBody>
      </p:sp>
    </p:spTree>
    <p:extLst>
      <p:ext uri="{BB962C8B-B14F-4D97-AF65-F5344CB8AC3E}">
        <p14:creationId xmlns:p14="http://schemas.microsoft.com/office/powerpoint/2010/main" val="859436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1A339-BE4B-43FF-BCFC-909B3FE99BC8}" type="datetimeFigureOut">
              <a:rPr lang="en-US" smtClean="0"/>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6BD2D-DB1D-469E-9455-DF4400A6F5F7}" type="slidenum">
              <a:rPr lang="en-US" smtClean="0"/>
              <a:t>‹#›</a:t>
            </a:fld>
            <a:endParaRPr lang="en-US"/>
          </a:p>
        </p:txBody>
      </p:sp>
    </p:spTree>
    <p:extLst>
      <p:ext uri="{BB962C8B-B14F-4D97-AF65-F5344CB8AC3E}">
        <p14:creationId xmlns:p14="http://schemas.microsoft.com/office/powerpoint/2010/main" val="37891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4A1A339-BE4B-43FF-BCFC-909B3FE99BC8}" type="datetimeFigureOut">
              <a:rPr lang="en-US" smtClean="0"/>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E6BD2D-DB1D-469E-9455-DF4400A6F5F7}" type="slidenum">
              <a:rPr lang="en-US" smtClean="0"/>
              <a:t>‹#›</a:t>
            </a:fld>
            <a:endParaRPr lang="en-US"/>
          </a:p>
        </p:txBody>
      </p:sp>
    </p:spTree>
    <p:extLst>
      <p:ext uri="{BB962C8B-B14F-4D97-AF65-F5344CB8AC3E}">
        <p14:creationId xmlns:p14="http://schemas.microsoft.com/office/powerpoint/2010/main" val="271096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hyperlink" Target="https://ssl.gspia.pitt.edu/ura/images/logo.jp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A1A339-BE4B-43FF-BCFC-909B3FE99BC8}" type="datetimeFigureOut">
              <a:rPr lang="en-US" smtClean="0"/>
              <a:t>7/21/2018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E6BD2D-DB1D-469E-9455-DF4400A6F5F7}" type="slidenum">
              <a:rPr lang="en-US" smtClean="0"/>
              <a:t>‹#›</a:t>
            </a:fld>
            <a:endParaRPr lang="en-US"/>
          </a:p>
        </p:txBody>
      </p:sp>
    </p:spTree>
    <p:extLst>
      <p:ext uri="{BB962C8B-B14F-4D97-AF65-F5344CB8AC3E}">
        <p14:creationId xmlns:p14="http://schemas.microsoft.com/office/powerpoint/2010/main" val="3855680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3333CC"/>
          </a:solidFill>
          <a:latin typeface="+mj-lt"/>
          <a:ea typeface="+mj-ea"/>
          <a:cs typeface="+mj-cs"/>
        </a:defRPr>
      </a:lvl1pPr>
    </p:titleStyle>
    <p:bodyStyle>
      <a:lvl1pPr marL="457200" indent="-457200" algn="l" defTabSz="914400" rtl="0" eaLnBrk="1" latinLnBrk="0" hangingPunct="1">
        <a:spcBef>
          <a:spcPct val="20000"/>
        </a:spcBef>
        <a:buClr>
          <a:srgbClr val="FF0000"/>
        </a:buClr>
        <a:buFont typeface="Wingdings" panose="05000000000000000000"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2CB5D5B-AFAA-466E-B29A-3CCEA09FC7A3}" type="slidenum">
              <a:rPr lang="en-US" altLang="en-US"/>
              <a:pPr>
                <a:defRPr/>
              </a:pPr>
              <a:t>‹#›</a:t>
            </a:fld>
            <a:endParaRPr lang="en-US" altLang="en-US"/>
          </a:p>
        </p:txBody>
      </p:sp>
      <p:pic>
        <p:nvPicPr>
          <p:cNvPr id="1031" name="Picture 9" descr="logo">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382000" y="6172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334626"/>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rtl="0" eaLnBrk="0" fontAlgn="base" hangingPunct="0">
        <a:spcBef>
          <a:spcPct val="0"/>
        </a:spcBef>
        <a:spcAft>
          <a:spcPct val="0"/>
        </a:spcAft>
        <a:defRPr sz="4400" kern="1200">
          <a:solidFill>
            <a:schemeClr val="accent2"/>
          </a:solidFill>
          <a:latin typeface="+mj-lt"/>
          <a:ea typeface="+mj-ea"/>
          <a:cs typeface="+mj-cs"/>
        </a:defRPr>
      </a:lvl1pPr>
      <a:lvl2pPr algn="ctr" rtl="0" eaLnBrk="0" fontAlgn="base" hangingPunct="0">
        <a:spcBef>
          <a:spcPct val="0"/>
        </a:spcBef>
        <a:spcAft>
          <a:spcPct val="0"/>
        </a:spcAft>
        <a:defRPr sz="4400">
          <a:solidFill>
            <a:schemeClr val="accent2"/>
          </a:solidFill>
          <a:latin typeface="Arial" panose="020B0604020202020204" pitchFamily="34" charset="0"/>
        </a:defRPr>
      </a:lvl2pPr>
      <a:lvl3pPr algn="ctr" rtl="0" eaLnBrk="0" fontAlgn="base" hangingPunct="0">
        <a:spcBef>
          <a:spcPct val="0"/>
        </a:spcBef>
        <a:spcAft>
          <a:spcPct val="0"/>
        </a:spcAft>
        <a:defRPr sz="4400">
          <a:solidFill>
            <a:schemeClr val="accent2"/>
          </a:solidFill>
          <a:latin typeface="Arial" panose="020B0604020202020204" pitchFamily="34" charset="0"/>
        </a:defRPr>
      </a:lvl3pPr>
      <a:lvl4pPr algn="ctr" rtl="0" eaLnBrk="0" fontAlgn="base" hangingPunct="0">
        <a:spcBef>
          <a:spcPct val="0"/>
        </a:spcBef>
        <a:spcAft>
          <a:spcPct val="0"/>
        </a:spcAft>
        <a:defRPr sz="4400">
          <a:solidFill>
            <a:schemeClr val="accent2"/>
          </a:solidFill>
          <a:latin typeface="Arial" panose="020B0604020202020204" pitchFamily="34" charset="0"/>
        </a:defRPr>
      </a:lvl4pPr>
      <a:lvl5pPr algn="ctr" rtl="0" eaLnBrk="0" fontAlgn="base" hangingPunct="0">
        <a:spcBef>
          <a:spcPct val="0"/>
        </a:spcBef>
        <a:spcAft>
          <a:spcPct val="0"/>
        </a:spcAft>
        <a:defRPr sz="4400">
          <a:solidFill>
            <a:schemeClr val="accent2"/>
          </a:solidFill>
          <a:latin typeface="Arial" panose="020B0604020202020204" pitchFamily="34" charset="0"/>
        </a:defRPr>
      </a:lvl5pPr>
      <a:lvl6pPr marL="457200" algn="ctr" rtl="0" fontAlgn="base">
        <a:spcBef>
          <a:spcPct val="0"/>
        </a:spcBef>
        <a:spcAft>
          <a:spcPct val="0"/>
        </a:spcAft>
        <a:defRPr sz="4400">
          <a:solidFill>
            <a:schemeClr val="accent2"/>
          </a:solidFill>
          <a:latin typeface="Arial" panose="020B0604020202020204" pitchFamily="34" charset="0"/>
        </a:defRPr>
      </a:lvl6pPr>
      <a:lvl7pPr marL="914400" algn="ctr" rtl="0" fontAlgn="base">
        <a:spcBef>
          <a:spcPct val="0"/>
        </a:spcBef>
        <a:spcAft>
          <a:spcPct val="0"/>
        </a:spcAft>
        <a:defRPr sz="4400">
          <a:solidFill>
            <a:schemeClr val="accent2"/>
          </a:solidFill>
          <a:latin typeface="Arial" panose="020B0604020202020204" pitchFamily="34" charset="0"/>
        </a:defRPr>
      </a:lvl7pPr>
      <a:lvl8pPr marL="1371600" algn="ctr" rtl="0" fontAlgn="base">
        <a:spcBef>
          <a:spcPct val="0"/>
        </a:spcBef>
        <a:spcAft>
          <a:spcPct val="0"/>
        </a:spcAft>
        <a:defRPr sz="4400">
          <a:solidFill>
            <a:schemeClr val="accent2"/>
          </a:solidFill>
          <a:latin typeface="Arial" panose="020B0604020202020204" pitchFamily="34" charset="0"/>
        </a:defRPr>
      </a:lvl8pPr>
      <a:lvl9pPr marL="1828800" algn="ctr" rtl="0" fontAlgn="base">
        <a:spcBef>
          <a:spcPct val="0"/>
        </a:spcBef>
        <a:spcAft>
          <a:spcPct val="0"/>
        </a:spcAft>
        <a:defRPr sz="4400">
          <a:solidFill>
            <a:schemeClr val="accent2"/>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FF0000"/>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FF0000"/>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FF0000"/>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customXml" Target="../ink/ink2.xml"/><Relationship Id="rId10" Type="http://schemas.openxmlformats.org/officeDocument/2006/relationships/image" Target="../media/image3.emf"/><Relationship Id="rId4" Type="http://schemas.openxmlformats.org/officeDocument/2006/relationships/image" Target="../media/image2.png"/><Relationship Id="rId9"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5.emf"/></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533400"/>
            <a:ext cx="7772400" cy="1143000"/>
          </a:xfrm>
        </p:spPr>
        <p:txBody>
          <a:bodyPr anchor="ctr"/>
          <a:lstStyle/>
          <a:p>
            <a:pPr eaLnBrk="1" hangingPunct="1"/>
            <a:r>
              <a:rPr lang="en-US" altLang="en-US" sz="5400" dirty="0">
                <a:cs typeface="Times New Roman" panose="02020603050405020304" pitchFamily="18" charset="0"/>
              </a:rPr>
              <a:t>Rectal Mucosa</a:t>
            </a:r>
            <a:endParaRPr lang="en-US" altLang="en-US" sz="5400" dirty="0"/>
          </a:p>
        </p:txBody>
      </p:sp>
      <p:sp>
        <p:nvSpPr>
          <p:cNvPr id="3075" name="Rectangle 3"/>
          <p:cNvSpPr>
            <a:spLocks noGrp="1" noChangeArrowheads="1"/>
          </p:cNvSpPr>
          <p:nvPr>
            <p:ph type="subTitle" idx="1"/>
          </p:nvPr>
        </p:nvSpPr>
        <p:spPr>
          <a:xfrm>
            <a:off x="571500" y="2743200"/>
            <a:ext cx="7848600" cy="1752600"/>
          </a:xfrm>
        </p:spPr>
        <p:txBody>
          <a:bodyPr/>
          <a:lstStyle/>
          <a:p>
            <a:pPr eaLnBrk="1" hangingPunct="1"/>
            <a:r>
              <a:rPr lang="en-US" altLang="en-US" sz="2800" dirty="0"/>
              <a:t>Ian McGowan MD DPhil FRCP</a:t>
            </a:r>
            <a:br>
              <a:rPr lang="en-US" altLang="en-US" sz="2800" dirty="0"/>
            </a:br>
            <a:r>
              <a:rPr lang="en-US" altLang="en-US" sz="2800" dirty="0"/>
              <a:t>University of Pittsburgh, PA, USA</a:t>
            </a:r>
            <a:br>
              <a:rPr lang="en-US" altLang="en-US" sz="2800" dirty="0"/>
            </a:br>
            <a:br>
              <a:rPr lang="en-US" altLang="en-US" sz="2800" dirty="0"/>
            </a:br>
            <a:r>
              <a:rPr lang="en-US" altLang="en-US" sz="2800" dirty="0"/>
              <a:t>21</a:t>
            </a:r>
            <a:r>
              <a:rPr lang="en-US" altLang="en-US" sz="2800" baseline="30000" dirty="0"/>
              <a:t>st</a:t>
            </a:r>
            <a:r>
              <a:rPr lang="en-US" altLang="en-US" sz="2800" dirty="0"/>
              <a:t> July, 2018</a:t>
            </a:r>
          </a:p>
          <a:p>
            <a:pPr eaLnBrk="1" hangingPunct="1"/>
            <a:r>
              <a:rPr lang="en-US" altLang="en-US" sz="2800" dirty="0"/>
              <a:t>AIDS2018</a:t>
            </a:r>
          </a:p>
          <a:p>
            <a:pPr eaLnBrk="1" hangingPunct="1"/>
            <a:r>
              <a:rPr lang="en-US" altLang="en-US" sz="2800" dirty="0"/>
              <a:t>Amsterdam</a:t>
            </a:r>
            <a:endParaRPr lang="en-US" altLang="en-US" dirty="0"/>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4814395" y="3186398"/>
              <a:ext cx="55620" cy="55620"/>
            </p14:xfrm>
          </p:contentPart>
        </mc:Choice>
        <mc:Fallback xmlns="">
          <p:pic>
            <p:nvPicPr>
              <p:cNvPr id="3" name="Ink 2"/>
              <p:cNvPicPr/>
              <p:nvPr/>
            </p:nvPicPr>
            <p:blipFill>
              <a:blip r:embed="rId4"/>
              <a:stretch>
                <a:fillRect/>
              </a:stretch>
            </p:blipFill>
            <p:spPr>
              <a:xfrm>
                <a:off x="4810089" y="3182092"/>
                <a:ext cx="64232" cy="64232"/>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Ink 11"/>
              <p14:cNvContentPartPr/>
              <p14:nvPr/>
            </p14:nvContentPartPr>
            <p14:xfrm>
              <a:off x="6331435" y="3567458"/>
              <a:ext cx="194040" cy="270360"/>
            </p14:xfrm>
          </p:contentPart>
        </mc:Choice>
        <mc:Fallback xmlns="">
          <p:pic>
            <p:nvPicPr>
              <p:cNvPr id="12" name="Ink 11"/>
              <p:cNvPicPr/>
              <p:nvPr/>
            </p:nvPicPr>
            <p:blipFill>
              <a:blip r:embed="rId6"/>
              <a:stretch>
                <a:fillRect/>
              </a:stretch>
            </p:blipFill>
            <p:spPr>
              <a:xfrm>
                <a:off x="6327270" y="3563138"/>
                <a:ext cx="202371"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p14:cNvContentPartPr/>
              <p14:nvPr/>
            </p14:nvContentPartPr>
            <p14:xfrm>
              <a:off x="6476875" y="3823778"/>
              <a:ext cx="20880" cy="21240"/>
            </p14:xfrm>
          </p:contentPart>
        </mc:Choice>
        <mc:Fallback xmlns="">
          <p:pic>
            <p:nvPicPr>
              <p:cNvPr id="13" name="Ink 12"/>
              <p:cNvPicPr/>
              <p:nvPr/>
            </p:nvPicPr>
            <p:blipFill>
              <a:blip r:embed="rId8"/>
              <a:stretch>
                <a:fillRect/>
              </a:stretch>
            </p:blipFill>
            <p:spPr>
              <a:xfrm>
                <a:off x="6472555" y="3819458"/>
                <a:ext cx="29520" cy="29880"/>
              </a:xfrm>
              <a:prstGeom prst="rect">
                <a:avLst/>
              </a:prstGeom>
            </p:spPr>
          </p:pic>
        </mc:Fallback>
      </mc:AlternateContent>
      <p:pic>
        <p:nvPicPr>
          <p:cNvPr id="2" name="Picture 1">
            <a:extLst>
              <a:ext uri="{FF2B5EF4-FFF2-40B4-BE49-F238E27FC236}">
                <a16:creationId xmlns:a16="http://schemas.microsoft.com/office/drawing/2014/main" id="{645BF58F-CA9A-45D2-8274-6E61CF5756E6}"/>
              </a:ext>
            </a:extLst>
          </p:cNvPr>
          <p:cNvPicPr>
            <a:picLocks noChangeAspect="1"/>
          </p:cNvPicPr>
          <p:nvPr/>
        </p:nvPicPr>
        <p:blipFill>
          <a:blip r:embed="rId9"/>
          <a:stretch>
            <a:fillRect/>
          </a:stretch>
        </p:blipFill>
        <p:spPr>
          <a:xfrm>
            <a:off x="152400" y="5347891"/>
            <a:ext cx="2250510" cy="1357709"/>
          </a:xfrm>
          <a:prstGeom prst="rect">
            <a:avLst/>
          </a:prstGeom>
        </p:spPr>
      </p:pic>
      <p:pic>
        <p:nvPicPr>
          <p:cNvPr id="4" name="Picture 3">
            <a:extLst>
              <a:ext uri="{FF2B5EF4-FFF2-40B4-BE49-F238E27FC236}">
                <a16:creationId xmlns:a16="http://schemas.microsoft.com/office/drawing/2014/main" id="{40F4C058-EA33-420E-ABF7-A68D7D18F7E2}"/>
              </a:ext>
            </a:extLst>
          </p:cNvPr>
          <p:cNvPicPr>
            <a:picLocks noChangeAspect="1"/>
          </p:cNvPicPr>
          <p:nvPr/>
        </p:nvPicPr>
        <p:blipFill>
          <a:blip r:embed="rId10"/>
          <a:stretch>
            <a:fillRect/>
          </a:stretch>
        </p:blipFill>
        <p:spPr>
          <a:xfrm>
            <a:off x="7620001" y="5345595"/>
            <a:ext cx="1447800" cy="1436206"/>
          </a:xfrm>
          <a:prstGeom prst="rect">
            <a:avLst/>
          </a:prstGeom>
        </p:spPr>
      </p:pic>
    </p:spTree>
    <p:extLst>
      <p:ext uri="{BB962C8B-B14F-4D97-AF65-F5344CB8AC3E}">
        <p14:creationId xmlns:p14="http://schemas.microsoft.com/office/powerpoint/2010/main" val="2900408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8F5D6B-941E-4044-A515-91368BF1F596}"/>
              </a:ext>
            </a:extLst>
          </p:cNvPr>
          <p:cNvSpPr txBox="1"/>
          <p:nvPr/>
        </p:nvSpPr>
        <p:spPr>
          <a:xfrm>
            <a:off x="381000" y="6400800"/>
            <a:ext cx="4427943" cy="369332"/>
          </a:xfrm>
          <a:prstGeom prst="rect">
            <a:avLst/>
          </a:prstGeom>
          <a:noFill/>
        </p:spPr>
        <p:txBody>
          <a:bodyPr wrap="none" rtlCol="0">
            <a:spAutoFit/>
          </a:bodyPr>
          <a:lstStyle/>
          <a:p>
            <a:r>
              <a:rPr lang="es-ES" dirty="0"/>
              <a:t>Burgener A et al. Curr </a:t>
            </a:r>
            <a:r>
              <a:rPr lang="es-ES" dirty="0" err="1"/>
              <a:t>Opinion</a:t>
            </a:r>
            <a:r>
              <a:rPr lang="es-ES" dirty="0"/>
              <a:t> </a:t>
            </a:r>
            <a:r>
              <a:rPr lang="es-ES" dirty="0" err="1"/>
              <a:t>Immunol</a:t>
            </a:r>
            <a:r>
              <a:rPr lang="es-ES" dirty="0"/>
              <a:t> 2015</a:t>
            </a:r>
            <a:endParaRPr lang="en-GB" dirty="0"/>
          </a:p>
        </p:txBody>
      </p:sp>
      <p:grpSp>
        <p:nvGrpSpPr>
          <p:cNvPr id="8" name="Group 7">
            <a:extLst>
              <a:ext uri="{FF2B5EF4-FFF2-40B4-BE49-F238E27FC236}">
                <a16:creationId xmlns:a16="http://schemas.microsoft.com/office/drawing/2014/main" id="{6A529D5B-FCCE-4AF6-9640-6CA6FDB0C8FA}"/>
              </a:ext>
            </a:extLst>
          </p:cNvPr>
          <p:cNvGrpSpPr/>
          <p:nvPr/>
        </p:nvGrpSpPr>
        <p:grpSpPr>
          <a:xfrm>
            <a:off x="304800" y="533400"/>
            <a:ext cx="8610600" cy="5600700"/>
            <a:chOff x="304800" y="533400"/>
            <a:chExt cx="8610600" cy="5600700"/>
          </a:xfrm>
        </p:grpSpPr>
        <p:pic>
          <p:nvPicPr>
            <p:cNvPr id="5" name="Picture 4">
              <a:extLst>
                <a:ext uri="{FF2B5EF4-FFF2-40B4-BE49-F238E27FC236}">
                  <a16:creationId xmlns:a16="http://schemas.microsoft.com/office/drawing/2014/main" id="{5DF9A4A0-D8E2-430B-9193-D6116531D456}"/>
                </a:ext>
              </a:extLst>
            </p:cNvPr>
            <p:cNvPicPr>
              <a:picLocks noChangeAspect="1"/>
            </p:cNvPicPr>
            <p:nvPr/>
          </p:nvPicPr>
          <p:blipFill>
            <a:blip r:embed="rId2"/>
            <a:stretch>
              <a:fillRect/>
            </a:stretch>
          </p:blipFill>
          <p:spPr>
            <a:xfrm>
              <a:off x="391459" y="723900"/>
              <a:ext cx="8407500" cy="5410200"/>
            </a:xfrm>
            <a:prstGeom prst="rect">
              <a:avLst/>
            </a:prstGeom>
          </p:spPr>
        </p:pic>
        <p:sp>
          <p:nvSpPr>
            <p:cNvPr id="7" name="Rectangle 6">
              <a:extLst>
                <a:ext uri="{FF2B5EF4-FFF2-40B4-BE49-F238E27FC236}">
                  <a16:creationId xmlns:a16="http://schemas.microsoft.com/office/drawing/2014/main" id="{5B252C97-A2F6-470B-B4A0-5590E60D7EDA}"/>
                </a:ext>
              </a:extLst>
            </p:cNvPr>
            <p:cNvSpPr/>
            <p:nvPr/>
          </p:nvSpPr>
          <p:spPr>
            <a:xfrm>
              <a:off x="304800" y="533400"/>
              <a:ext cx="8610600" cy="685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2" name="Title 1">
            <a:extLst>
              <a:ext uri="{FF2B5EF4-FFF2-40B4-BE49-F238E27FC236}">
                <a16:creationId xmlns:a16="http://schemas.microsoft.com/office/drawing/2014/main" id="{40E449CA-8365-458F-B24F-67AA21F5647F}"/>
              </a:ext>
            </a:extLst>
          </p:cNvPr>
          <p:cNvSpPr>
            <a:spLocks noGrp="1"/>
          </p:cNvSpPr>
          <p:nvPr>
            <p:ph type="title"/>
          </p:nvPr>
        </p:nvSpPr>
        <p:spPr>
          <a:xfrm>
            <a:off x="457200" y="76200"/>
            <a:ext cx="8229600" cy="1143000"/>
          </a:xfrm>
        </p:spPr>
        <p:txBody>
          <a:bodyPr/>
          <a:lstStyle/>
          <a:p>
            <a:r>
              <a:rPr lang="en-GB" dirty="0"/>
              <a:t>Rectal Microenvironment</a:t>
            </a:r>
          </a:p>
        </p:txBody>
      </p:sp>
    </p:spTree>
    <p:extLst>
      <p:ext uri="{BB962C8B-B14F-4D97-AF65-F5344CB8AC3E}">
        <p14:creationId xmlns:p14="http://schemas.microsoft.com/office/powerpoint/2010/main" val="3831325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C54BAC-85CC-49C1-A729-53C83DBB2318}"/>
              </a:ext>
            </a:extLst>
          </p:cNvPr>
          <p:cNvSpPr>
            <a:spLocks noGrp="1"/>
          </p:cNvSpPr>
          <p:nvPr>
            <p:ph type="title"/>
          </p:nvPr>
        </p:nvSpPr>
        <p:spPr>
          <a:xfrm>
            <a:off x="457200" y="0"/>
            <a:ext cx="8229600" cy="1143000"/>
          </a:xfrm>
        </p:spPr>
        <p:txBody>
          <a:bodyPr/>
          <a:lstStyle/>
          <a:p>
            <a:r>
              <a:rPr lang="es-ES" dirty="0" err="1"/>
              <a:t>Microbial</a:t>
            </a:r>
            <a:r>
              <a:rPr lang="es-ES" dirty="0"/>
              <a:t> Dysbiosis</a:t>
            </a:r>
            <a:endParaRPr lang="en-GB" dirty="0"/>
          </a:p>
        </p:txBody>
      </p:sp>
      <p:pic>
        <p:nvPicPr>
          <p:cNvPr id="5" name="Picture 2">
            <a:extLst>
              <a:ext uri="{FF2B5EF4-FFF2-40B4-BE49-F238E27FC236}">
                <a16:creationId xmlns:a16="http://schemas.microsoft.com/office/drawing/2014/main" id="{A58A6246-14A5-4C6D-A0DA-D53639ED2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05247" y="1127760"/>
            <a:ext cx="3735387"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F18FD7FE-D2D4-4E8B-9066-1D012E3E6B80}"/>
              </a:ext>
            </a:extLst>
          </p:cNvPr>
          <p:cNvSpPr txBox="1"/>
          <p:nvPr/>
        </p:nvSpPr>
        <p:spPr>
          <a:xfrm>
            <a:off x="228600" y="6248400"/>
            <a:ext cx="4205447" cy="369332"/>
          </a:xfrm>
          <a:prstGeom prst="rect">
            <a:avLst/>
          </a:prstGeom>
          <a:noFill/>
        </p:spPr>
        <p:txBody>
          <a:bodyPr wrap="none" rtlCol="0">
            <a:spAutoFit/>
          </a:bodyPr>
          <a:lstStyle/>
          <a:p>
            <a:r>
              <a:rPr lang="es-ES" dirty="0"/>
              <a:t>Noguera-Julian M et al. </a:t>
            </a:r>
            <a:r>
              <a:rPr lang="es-ES" dirty="0" err="1"/>
              <a:t>Ebiomedicine</a:t>
            </a:r>
            <a:r>
              <a:rPr lang="es-ES" dirty="0"/>
              <a:t> 2016</a:t>
            </a:r>
            <a:endParaRPr lang="en-GB" dirty="0"/>
          </a:p>
        </p:txBody>
      </p:sp>
    </p:spTree>
    <p:extLst>
      <p:ext uri="{BB962C8B-B14F-4D97-AF65-F5344CB8AC3E}">
        <p14:creationId xmlns:p14="http://schemas.microsoft.com/office/powerpoint/2010/main" val="1285759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FC0AF-0A9A-4635-A25A-742F7717F0E6}"/>
              </a:ext>
            </a:extLst>
          </p:cNvPr>
          <p:cNvSpPr>
            <a:spLocks noGrp="1"/>
          </p:cNvSpPr>
          <p:nvPr>
            <p:ph type="title"/>
          </p:nvPr>
        </p:nvSpPr>
        <p:spPr/>
        <p:txBody>
          <a:bodyPr/>
          <a:lstStyle/>
          <a:p>
            <a:r>
              <a:rPr lang="en-GB" dirty="0" err="1"/>
              <a:t>Prevotella</a:t>
            </a:r>
            <a:r>
              <a:rPr lang="en-GB" dirty="0"/>
              <a:t> Dominance in MSM</a:t>
            </a:r>
          </a:p>
        </p:txBody>
      </p:sp>
      <p:pic>
        <p:nvPicPr>
          <p:cNvPr id="3" name="Picture 2">
            <a:extLst>
              <a:ext uri="{FF2B5EF4-FFF2-40B4-BE49-F238E27FC236}">
                <a16:creationId xmlns:a16="http://schemas.microsoft.com/office/drawing/2014/main" id="{F86749B3-2F9E-4F2A-82EC-90ECFCBF6AE3}"/>
              </a:ext>
            </a:extLst>
          </p:cNvPr>
          <p:cNvPicPr>
            <a:picLocks noChangeAspect="1"/>
          </p:cNvPicPr>
          <p:nvPr/>
        </p:nvPicPr>
        <p:blipFill>
          <a:blip r:embed="rId2"/>
          <a:stretch>
            <a:fillRect/>
          </a:stretch>
        </p:blipFill>
        <p:spPr>
          <a:xfrm>
            <a:off x="1081247" y="1447800"/>
            <a:ext cx="6858000" cy="4062383"/>
          </a:xfrm>
          <a:prstGeom prst="rect">
            <a:avLst/>
          </a:prstGeom>
        </p:spPr>
      </p:pic>
      <p:sp>
        <p:nvSpPr>
          <p:cNvPr id="4" name="Rectangle 3">
            <a:extLst>
              <a:ext uri="{FF2B5EF4-FFF2-40B4-BE49-F238E27FC236}">
                <a16:creationId xmlns:a16="http://schemas.microsoft.com/office/drawing/2014/main" id="{46097C6C-C420-4C57-9A19-BCF3121ECB01}"/>
              </a:ext>
            </a:extLst>
          </p:cNvPr>
          <p:cNvSpPr/>
          <p:nvPr/>
        </p:nvSpPr>
        <p:spPr>
          <a:xfrm>
            <a:off x="304800" y="6214030"/>
            <a:ext cx="4205447" cy="369332"/>
          </a:xfrm>
          <a:prstGeom prst="rect">
            <a:avLst/>
          </a:prstGeom>
        </p:spPr>
        <p:txBody>
          <a:bodyPr wrap="none">
            <a:spAutoFit/>
          </a:bodyPr>
          <a:lstStyle/>
          <a:p>
            <a:r>
              <a:rPr lang="es-ES" dirty="0"/>
              <a:t>Noguera-Julian M et al. </a:t>
            </a:r>
            <a:r>
              <a:rPr lang="es-ES" dirty="0" err="1"/>
              <a:t>Ebiomedicine</a:t>
            </a:r>
            <a:r>
              <a:rPr lang="es-ES" dirty="0"/>
              <a:t> 2016</a:t>
            </a:r>
            <a:endParaRPr lang="en-GB" dirty="0"/>
          </a:p>
        </p:txBody>
      </p:sp>
      <p:sp>
        <p:nvSpPr>
          <p:cNvPr id="5" name="TextBox 4">
            <a:extLst>
              <a:ext uri="{FF2B5EF4-FFF2-40B4-BE49-F238E27FC236}">
                <a16:creationId xmlns:a16="http://schemas.microsoft.com/office/drawing/2014/main" id="{CE06245F-98AE-4A31-98AE-18129E69FD99}"/>
              </a:ext>
            </a:extLst>
          </p:cNvPr>
          <p:cNvSpPr txBox="1"/>
          <p:nvPr/>
        </p:nvSpPr>
        <p:spPr>
          <a:xfrm>
            <a:off x="5410200" y="5660032"/>
            <a:ext cx="3480505" cy="923330"/>
          </a:xfrm>
          <a:prstGeom prst="rect">
            <a:avLst/>
          </a:prstGeom>
          <a:noFill/>
        </p:spPr>
        <p:txBody>
          <a:bodyPr wrap="none" rtlCol="0">
            <a:spAutoFit/>
          </a:bodyPr>
          <a:lstStyle/>
          <a:p>
            <a:r>
              <a:rPr lang="en-GB" b="1" dirty="0" err="1">
                <a:solidFill>
                  <a:srgbClr val="FF0000"/>
                </a:solidFill>
              </a:rPr>
              <a:t>Hts</a:t>
            </a:r>
            <a:r>
              <a:rPr lang="en-GB" b="1" dirty="0">
                <a:solidFill>
                  <a:srgbClr val="FF0000"/>
                </a:solidFill>
              </a:rPr>
              <a:t>: </a:t>
            </a:r>
            <a:r>
              <a:rPr lang="en-GB" dirty="0"/>
              <a:t>Heterosexual </a:t>
            </a:r>
          </a:p>
          <a:p>
            <a:r>
              <a:rPr lang="en-GB" b="1" dirty="0">
                <a:solidFill>
                  <a:srgbClr val="00B050"/>
                </a:solidFill>
              </a:rPr>
              <a:t>MSM: </a:t>
            </a:r>
            <a:r>
              <a:rPr lang="en-GB" dirty="0"/>
              <a:t>men who have sex with men</a:t>
            </a:r>
          </a:p>
          <a:p>
            <a:r>
              <a:rPr lang="en-GB" b="1" dirty="0">
                <a:solidFill>
                  <a:srgbClr val="0066FF"/>
                </a:solidFill>
              </a:rPr>
              <a:t>PWID: </a:t>
            </a:r>
            <a:r>
              <a:rPr lang="en-GB" dirty="0"/>
              <a:t>IV drug use</a:t>
            </a:r>
          </a:p>
        </p:txBody>
      </p:sp>
    </p:spTree>
    <p:extLst>
      <p:ext uri="{BB962C8B-B14F-4D97-AF65-F5344CB8AC3E}">
        <p14:creationId xmlns:p14="http://schemas.microsoft.com/office/powerpoint/2010/main" val="379155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C54BAC-85CC-49C1-A729-53C83DBB2318}"/>
              </a:ext>
            </a:extLst>
          </p:cNvPr>
          <p:cNvSpPr>
            <a:spLocks noGrp="1"/>
          </p:cNvSpPr>
          <p:nvPr>
            <p:ph type="title"/>
          </p:nvPr>
        </p:nvSpPr>
        <p:spPr>
          <a:xfrm>
            <a:off x="457200" y="0"/>
            <a:ext cx="8229600" cy="1143000"/>
          </a:xfrm>
        </p:spPr>
        <p:txBody>
          <a:bodyPr/>
          <a:lstStyle/>
          <a:p>
            <a:r>
              <a:rPr lang="es-ES" dirty="0" err="1"/>
              <a:t>Microbial</a:t>
            </a:r>
            <a:r>
              <a:rPr lang="es-ES" dirty="0"/>
              <a:t> Dysbiosis</a:t>
            </a:r>
            <a:endParaRPr lang="en-GB" dirty="0"/>
          </a:p>
        </p:txBody>
      </p:sp>
      <p:grpSp>
        <p:nvGrpSpPr>
          <p:cNvPr id="9" name="Group 8">
            <a:extLst>
              <a:ext uri="{FF2B5EF4-FFF2-40B4-BE49-F238E27FC236}">
                <a16:creationId xmlns:a16="http://schemas.microsoft.com/office/drawing/2014/main" id="{398A3D55-0612-48E7-BF28-0A069F2BC4E3}"/>
              </a:ext>
            </a:extLst>
          </p:cNvPr>
          <p:cNvGrpSpPr/>
          <p:nvPr/>
        </p:nvGrpSpPr>
        <p:grpSpPr>
          <a:xfrm>
            <a:off x="366553" y="1143000"/>
            <a:ext cx="4205447" cy="5550932"/>
            <a:chOff x="366553" y="1143000"/>
            <a:chExt cx="4205447" cy="5550932"/>
          </a:xfrm>
        </p:grpSpPr>
        <p:pic>
          <p:nvPicPr>
            <p:cNvPr id="5" name="Picture 2">
              <a:extLst>
                <a:ext uri="{FF2B5EF4-FFF2-40B4-BE49-F238E27FC236}">
                  <a16:creationId xmlns:a16="http://schemas.microsoft.com/office/drawing/2014/main" id="{A58A6246-14A5-4C6D-A0DA-D53639ED2A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3735387" cy="4984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TextBox 6">
              <a:extLst>
                <a:ext uri="{FF2B5EF4-FFF2-40B4-BE49-F238E27FC236}">
                  <a16:creationId xmlns:a16="http://schemas.microsoft.com/office/drawing/2014/main" id="{F18FD7FE-D2D4-4E8B-9066-1D012E3E6B80}"/>
                </a:ext>
              </a:extLst>
            </p:cNvPr>
            <p:cNvSpPr txBox="1"/>
            <p:nvPr/>
          </p:nvSpPr>
          <p:spPr>
            <a:xfrm>
              <a:off x="366553" y="6324600"/>
              <a:ext cx="4205447" cy="369332"/>
            </a:xfrm>
            <a:prstGeom prst="rect">
              <a:avLst/>
            </a:prstGeom>
            <a:noFill/>
          </p:spPr>
          <p:txBody>
            <a:bodyPr wrap="none" rtlCol="0">
              <a:spAutoFit/>
            </a:bodyPr>
            <a:lstStyle/>
            <a:p>
              <a:r>
                <a:rPr lang="es-ES" dirty="0"/>
                <a:t>Noguera-Julian M et al. </a:t>
              </a:r>
              <a:r>
                <a:rPr lang="es-ES" dirty="0" err="1"/>
                <a:t>Ebiomedicine</a:t>
              </a:r>
              <a:r>
                <a:rPr lang="es-ES" dirty="0"/>
                <a:t> 2016</a:t>
              </a:r>
              <a:endParaRPr lang="en-GB" dirty="0"/>
            </a:p>
          </p:txBody>
        </p:sp>
      </p:grpSp>
      <p:grpSp>
        <p:nvGrpSpPr>
          <p:cNvPr id="10" name="Group 9">
            <a:extLst>
              <a:ext uri="{FF2B5EF4-FFF2-40B4-BE49-F238E27FC236}">
                <a16:creationId xmlns:a16="http://schemas.microsoft.com/office/drawing/2014/main" id="{27763A08-CB49-4C0A-9718-AB410CF93502}"/>
              </a:ext>
            </a:extLst>
          </p:cNvPr>
          <p:cNvGrpSpPr/>
          <p:nvPr/>
        </p:nvGrpSpPr>
        <p:grpSpPr>
          <a:xfrm>
            <a:off x="4876800" y="1447800"/>
            <a:ext cx="4170227" cy="5246132"/>
            <a:chOff x="4876800" y="1447800"/>
            <a:chExt cx="4170227" cy="5246132"/>
          </a:xfrm>
        </p:grpSpPr>
        <p:pic>
          <p:nvPicPr>
            <p:cNvPr id="6" name="Picture 5">
              <a:extLst>
                <a:ext uri="{FF2B5EF4-FFF2-40B4-BE49-F238E27FC236}">
                  <a16:creationId xmlns:a16="http://schemas.microsoft.com/office/drawing/2014/main" id="{8425EA8F-F43F-4F60-B46A-77B530528639}"/>
                </a:ext>
              </a:extLst>
            </p:cNvPr>
            <p:cNvPicPr>
              <a:picLocks noChangeAspect="1"/>
            </p:cNvPicPr>
            <p:nvPr/>
          </p:nvPicPr>
          <p:blipFill>
            <a:blip r:embed="rId4"/>
            <a:stretch>
              <a:fillRect/>
            </a:stretch>
          </p:blipFill>
          <p:spPr>
            <a:xfrm>
              <a:off x="4876800" y="1447800"/>
              <a:ext cx="4170227" cy="4572000"/>
            </a:xfrm>
            <a:prstGeom prst="rect">
              <a:avLst/>
            </a:prstGeom>
          </p:spPr>
        </p:pic>
        <p:sp>
          <p:nvSpPr>
            <p:cNvPr id="8" name="TextBox 7">
              <a:extLst>
                <a:ext uri="{FF2B5EF4-FFF2-40B4-BE49-F238E27FC236}">
                  <a16:creationId xmlns:a16="http://schemas.microsoft.com/office/drawing/2014/main" id="{99A57DB5-682D-492A-8431-049F1CEE47B0}"/>
                </a:ext>
              </a:extLst>
            </p:cNvPr>
            <p:cNvSpPr txBox="1"/>
            <p:nvPr/>
          </p:nvSpPr>
          <p:spPr>
            <a:xfrm>
              <a:off x="4876800" y="6324600"/>
              <a:ext cx="4091889" cy="369332"/>
            </a:xfrm>
            <a:prstGeom prst="rect">
              <a:avLst/>
            </a:prstGeom>
            <a:noFill/>
          </p:spPr>
          <p:txBody>
            <a:bodyPr wrap="none" rtlCol="0">
              <a:spAutoFit/>
            </a:bodyPr>
            <a:lstStyle/>
            <a:p>
              <a:r>
                <a:rPr lang="es-ES" dirty="0" err="1"/>
                <a:t>Pescatore</a:t>
              </a:r>
              <a:r>
                <a:rPr lang="es-ES" dirty="0"/>
                <a:t> N et al. AIDS Res </a:t>
              </a:r>
              <a:r>
                <a:rPr lang="es-ES" dirty="0" err="1"/>
                <a:t>Hu</a:t>
              </a:r>
              <a:r>
                <a:rPr lang="es-ES" dirty="0"/>
                <a:t> Retro 2018</a:t>
              </a:r>
              <a:endParaRPr lang="en-GB" dirty="0"/>
            </a:p>
          </p:txBody>
        </p:sp>
      </p:grpSp>
    </p:spTree>
    <p:extLst>
      <p:ext uri="{BB962C8B-B14F-4D97-AF65-F5344CB8AC3E}">
        <p14:creationId xmlns:p14="http://schemas.microsoft.com/office/powerpoint/2010/main" val="307161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9C19-66C6-447B-B223-AE38F587FDF0}"/>
              </a:ext>
            </a:extLst>
          </p:cNvPr>
          <p:cNvSpPr>
            <a:spLocks noGrp="1"/>
          </p:cNvSpPr>
          <p:nvPr>
            <p:ph type="title"/>
          </p:nvPr>
        </p:nvSpPr>
        <p:spPr/>
        <p:txBody>
          <a:bodyPr>
            <a:normAutofit fontScale="90000"/>
          </a:bodyPr>
          <a:lstStyle/>
          <a:p>
            <a:r>
              <a:rPr lang="es-ES" dirty="0"/>
              <a:t>Prevotella and </a:t>
            </a:r>
            <a:r>
              <a:rPr lang="es-ES" dirty="0" err="1"/>
              <a:t>Mucosal</a:t>
            </a:r>
            <a:r>
              <a:rPr lang="es-ES" dirty="0"/>
              <a:t> </a:t>
            </a:r>
            <a:r>
              <a:rPr lang="es-ES" dirty="0" err="1"/>
              <a:t>Inflammation</a:t>
            </a:r>
            <a:endParaRPr lang="en-GB" dirty="0"/>
          </a:p>
        </p:txBody>
      </p:sp>
      <p:sp>
        <p:nvSpPr>
          <p:cNvPr id="3" name="Content Placeholder 2">
            <a:extLst>
              <a:ext uri="{FF2B5EF4-FFF2-40B4-BE49-F238E27FC236}">
                <a16:creationId xmlns:a16="http://schemas.microsoft.com/office/drawing/2014/main" id="{BBAD8ECB-A135-4E8E-8ABF-F346DB75065B}"/>
              </a:ext>
            </a:extLst>
          </p:cNvPr>
          <p:cNvSpPr>
            <a:spLocks noGrp="1"/>
          </p:cNvSpPr>
          <p:nvPr>
            <p:ph sz="half" idx="1"/>
          </p:nvPr>
        </p:nvSpPr>
        <p:spPr/>
        <p:txBody>
          <a:bodyPr/>
          <a:lstStyle/>
          <a:p>
            <a:r>
              <a:rPr lang="es-ES" dirty="0"/>
              <a:t>Potential causes</a:t>
            </a:r>
          </a:p>
          <a:p>
            <a:pPr lvl="1"/>
            <a:r>
              <a:rPr lang="es-ES" dirty="0"/>
              <a:t>Sexual behavior</a:t>
            </a:r>
          </a:p>
          <a:p>
            <a:pPr lvl="1"/>
            <a:r>
              <a:rPr lang="es-ES" dirty="0" err="1"/>
              <a:t>Multiple</a:t>
            </a:r>
            <a:r>
              <a:rPr lang="es-ES" dirty="0"/>
              <a:t> </a:t>
            </a:r>
            <a:r>
              <a:rPr lang="es-ES" dirty="0" err="1"/>
              <a:t>partners</a:t>
            </a:r>
            <a:endParaRPr lang="es-ES" dirty="0"/>
          </a:p>
          <a:p>
            <a:pPr lvl="1"/>
            <a:r>
              <a:rPr lang="es-ES" dirty="0"/>
              <a:t>Condomless RAI</a:t>
            </a:r>
          </a:p>
          <a:p>
            <a:pPr lvl="1"/>
            <a:r>
              <a:rPr lang="es-ES" dirty="0" err="1"/>
              <a:t>Parasexual</a:t>
            </a:r>
            <a:r>
              <a:rPr lang="es-ES" dirty="0"/>
              <a:t> behavior</a:t>
            </a:r>
          </a:p>
          <a:p>
            <a:pPr lvl="2"/>
            <a:r>
              <a:rPr lang="es-ES" dirty="0" err="1"/>
              <a:t>Douching</a:t>
            </a:r>
            <a:endParaRPr lang="es-ES" dirty="0"/>
          </a:p>
          <a:p>
            <a:pPr lvl="2"/>
            <a:r>
              <a:rPr lang="es-ES" dirty="0" err="1"/>
              <a:t>Lubricant</a:t>
            </a:r>
            <a:r>
              <a:rPr lang="es-ES" dirty="0"/>
              <a:t> use</a:t>
            </a:r>
          </a:p>
          <a:p>
            <a:pPr lvl="1"/>
            <a:r>
              <a:rPr lang="es-ES" dirty="0" err="1"/>
              <a:t>Recurrent</a:t>
            </a:r>
            <a:r>
              <a:rPr lang="es-ES" dirty="0"/>
              <a:t> STI </a:t>
            </a:r>
          </a:p>
          <a:p>
            <a:pPr lvl="1"/>
            <a:r>
              <a:rPr lang="es-ES" dirty="0"/>
              <a:t>Treatment of </a:t>
            </a:r>
            <a:r>
              <a:rPr lang="es-ES" dirty="0" err="1"/>
              <a:t>STIs</a:t>
            </a:r>
            <a:endParaRPr lang="es-ES" dirty="0"/>
          </a:p>
        </p:txBody>
      </p:sp>
      <p:sp>
        <p:nvSpPr>
          <p:cNvPr id="4" name="Content Placeholder 3">
            <a:extLst>
              <a:ext uri="{FF2B5EF4-FFF2-40B4-BE49-F238E27FC236}">
                <a16:creationId xmlns:a16="http://schemas.microsoft.com/office/drawing/2014/main" id="{155578D0-0DDF-425B-86F2-29911BA96E25}"/>
              </a:ext>
            </a:extLst>
          </p:cNvPr>
          <p:cNvSpPr>
            <a:spLocks noGrp="1"/>
          </p:cNvSpPr>
          <p:nvPr>
            <p:ph sz="half" idx="2"/>
          </p:nvPr>
        </p:nvSpPr>
        <p:spPr>
          <a:xfrm>
            <a:off x="4648200" y="1600201"/>
            <a:ext cx="4038600" cy="609600"/>
          </a:xfrm>
        </p:spPr>
        <p:txBody>
          <a:bodyPr/>
          <a:lstStyle/>
          <a:p>
            <a:r>
              <a:rPr lang="es-ES" dirty="0" err="1"/>
              <a:t>Consequences</a:t>
            </a:r>
            <a:r>
              <a:rPr lang="es-ES" dirty="0"/>
              <a:t>?</a:t>
            </a:r>
          </a:p>
          <a:p>
            <a:endParaRPr lang="en-GB" dirty="0"/>
          </a:p>
        </p:txBody>
      </p:sp>
      <p:grpSp>
        <p:nvGrpSpPr>
          <p:cNvPr id="8" name="Group 7">
            <a:extLst>
              <a:ext uri="{FF2B5EF4-FFF2-40B4-BE49-F238E27FC236}">
                <a16:creationId xmlns:a16="http://schemas.microsoft.com/office/drawing/2014/main" id="{133B60D5-282C-4AA3-A672-5641ACD198D1}"/>
              </a:ext>
            </a:extLst>
          </p:cNvPr>
          <p:cNvGrpSpPr/>
          <p:nvPr/>
        </p:nvGrpSpPr>
        <p:grpSpPr>
          <a:xfrm>
            <a:off x="5105400" y="2182377"/>
            <a:ext cx="3745000" cy="4414307"/>
            <a:chOff x="5105400" y="2182377"/>
            <a:chExt cx="3745000" cy="4414307"/>
          </a:xfrm>
        </p:grpSpPr>
        <p:pic>
          <p:nvPicPr>
            <p:cNvPr id="5" name="Picture 4">
              <a:extLst>
                <a:ext uri="{FF2B5EF4-FFF2-40B4-BE49-F238E27FC236}">
                  <a16:creationId xmlns:a16="http://schemas.microsoft.com/office/drawing/2014/main" id="{43E1D30C-1D28-4FA8-A149-271444A70356}"/>
                </a:ext>
              </a:extLst>
            </p:cNvPr>
            <p:cNvPicPr>
              <a:picLocks noChangeAspect="1"/>
            </p:cNvPicPr>
            <p:nvPr/>
          </p:nvPicPr>
          <p:blipFill>
            <a:blip r:embed="rId3"/>
            <a:stretch>
              <a:fillRect/>
            </a:stretch>
          </p:blipFill>
          <p:spPr>
            <a:xfrm>
              <a:off x="5410200" y="2182377"/>
              <a:ext cx="2408422" cy="1741382"/>
            </a:xfrm>
            <a:prstGeom prst="rect">
              <a:avLst/>
            </a:prstGeom>
          </p:spPr>
        </p:pic>
        <p:pic>
          <p:nvPicPr>
            <p:cNvPr id="6" name="Picture 5">
              <a:extLst>
                <a:ext uri="{FF2B5EF4-FFF2-40B4-BE49-F238E27FC236}">
                  <a16:creationId xmlns:a16="http://schemas.microsoft.com/office/drawing/2014/main" id="{B93EC870-C5BE-470A-AD9C-31BFBE73293E}"/>
                </a:ext>
              </a:extLst>
            </p:cNvPr>
            <p:cNvPicPr>
              <a:picLocks noChangeAspect="1"/>
            </p:cNvPicPr>
            <p:nvPr/>
          </p:nvPicPr>
          <p:blipFill>
            <a:blip r:embed="rId4"/>
            <a:stretch>
              <a:fillRect/>
            </a:stretch>
          </p:blipFill>
          <p:spPr>
            <a:xfrm>
              <a:off x="5579605" y="4315977"/>
              <a:ext cx="2175790" cy="1703823"/>
            </a:xfrm>
            <a:prstGeom prst="rect">
              <a:avLst/>
            </a:prstGeom>
          </p:spPr>
        </p:pic>
        <p:sp>
          <p:nvSpPr>
            <p:cNvPr id="7" name="TextBox 6">
              <a:extLst>
                <a:ext uri="{FF2B5EF4-FFF2-40B4-BE49-F238E27FC236}">
                  <a16:creationId xmlns:a16="http://schemas.microsoft.com/office/drawing/2014/main" id="{B2FB768E-9B9D-4CD2-BD2D-2CE6F16A30C3}"/>
                </a:ext>
              </a:extLst>
            </p:cNvPr>
            <p:cNvSpPr txBox="1"/>
            <p:nvPr/>
          </p:nvSpPr>
          <p:spPr>
            <a:xfrm>
              <a:off x="5105400" y="6227352"/>
              <a:ext cx="3745000" cy="369332"/>
            </a:xfrm>
            <a:prstGeom prst="rect">
              <a:avLst/>
            </a:prstGeom>
            <a:noFill/>
          </p:spPr>
          <p:txBody>
            <a:bodyPr wrap="none" rtlCol="0">
              <a:spAutoFit/>
            </a:bodyPr>
            <a:lstStyle/>
            <a:p>
              <a:r>
                <a:rPr lang="es-ES" dirty="0"/>
                <a:t>Sui Y et al. </a:t>
              </a:r>
              <a:r>
                <a:rPr lang="es-ES" dirty="0" err="1"/>
                <a:t>Mucosal</a:t>
              </a:r>
              <a:r>
                <a:rPr lang="es-ES" dirty="0"/>
                <a:t> Immunology 2018</a:t>
              </a:r>
              <a:endParaRPr lang="en-GB" dirty="0"/>
            </a:p>
          </p:txBody>
        </p:sp>
      </p:grpSp>
    </p:spTree>
    <p:extLst>
      <p:ext uri="{BB962C8B-B14F-4D97-AF65-F5344CB8AC3E}">
        <p14:creationId xmlns:p14="http://schemas.microsoft.com/office/powerpoint/2010/main" val="412718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800" y="1386840"/>
            <a:ext cx="4462271" cy="2994813"/>
          </a:xfrm>
          <a:prstGeom prst="rect">
            <a:avLst/>
          </a:prstGeom>
        </p:spPr>
      </p:pic>
      <p:sp>
        <p:nvSpPr>
          <p:cNvPr id="5" name="Title 4"/>
          <p:cNvSpPr>
            <a:spLocks noGrp="1"/>
          </p:cNvSpPr>
          <p:nvPr>
            <p:ph type="title"/>
          </p:nvPr>
        </p:nvSpPr>
        <p:spPr>
          <a:xfrm>
            <a:off x="457200" y="228600"/>
            <a:ext cx="8229600" cy="1143000"/>
          </a:xfrm>
        </p:spPr>
        <p:txBody>
          <a:bodyPr/>
          <a:lstStyle/>
          <a:p>
            <a:r>
              <a:rPr lang="en-GB" dirty="0"/>
              <a:t>A Perfect Storm for HIV Infection?</a:t>
            </a:r>
          </a:p>
        </p:txBody>
      </p:sp>
      <p:sp>
        <p:nvSpPr>
          <p:cNvPr id="2" name="TextBox 1">
            <a:extLst>
              <a:ext uri="{FF2B5EF4-FFF2-40B4-BE49-F238E27FC236}">
                <a16:creationId xmlns:a16="http://schemas.microsoft.com/office/drawing/2014/main" id="{B3BD580D-1616-46AB-AB24-C436700CF649}"/>
              </a:ext>
            </a:extLst>
          </p:cNvPr>
          <p:cNvSpPr txBox="1"/>
          <p:nvPr/>
        </p:nvSpPr>
        <p:spPr>
          <a:xfrm>
            <a:off x="2095500" y="4682788"/>
            <a:ext cx="4953000" cy="1938992"/>
          </a:xfrm>
          <a:prstGeom prst="rect">
            <a:avLst/>
          </a:prstGeom>
          <a:noFill/>
        </p:spPr>
        <p:txBody>
          <a:bodyPr wrap="square" rtlCol="0">
            <a:spAutoFit/>
          </a:bodyPr>
          <a:lstStyle/>
          <a:p>
            <a:pPr marL="342900" indent="-342900">
              <a:buFont typeface="Arial" panose="020B0604020202020204" pitchFamily="34" charset="0"/>
              <a:buChar char="•"/>
            </a:pPr>
            <a:r>
              <a:rPr lang="en-GB" sz="2400" dirty="0"/>
              <a:t>Anorectal dysbiosis</a:t>
            </a:r>
          </a:p>
          <a:p>
            <a:pPr marL="342900" indent="-342900">
              <a:buFont typeface="Arial" panose="020B0604020202020204" pitchFamily="34" charset="0"/>
              <a:buChar char="•"/>
            </a:pPr>
            <a:r>
              <a:rPr lang="en-GB" sz="2400" dirty="0"/>
              <a:t>Increasing incidence of STIs</a:t>
            </a:r>
          </a:p>
          <a:p>
            <a:pPr marL="342900" indent="-342900">
              <a:buFont typeface="Arial" panose="020B0604020202020204" pitchFamily="34" charset="0"/>
              <a:buChar char="•"/>
            </a:pPr>
            <a:r>
              <a:rPr lang="en-GB" sz="2400" dirty="0"/>
              <a:t>Epithelial damage</a:t>
            </a:r>
          </a:p>
          <a:p>
            <a:pPr marL="342900" indent="-342900">
              <a:buFont typeface="Arial" panose="020B0604020202020204" pitchFamily="34" charset="0"/>
              <a:buChar char="•"/>
            </a:pPr>
            <a:r>
              <a:rPr lang="en-GB" sz="2400" dirty="0"/>
              <a:t>Vulnerable GALT T cells </a:t>
            </a:r>
          </a:p>
          <a:p>
            <a:pPr marL="342900" indent="-342900">
              <a:buFont typeface="Arial" panose="020B0604020202020204" pitchFamily="34" charset="0"/>
              <a:buChar char="•"/>
            </a:pPr>
            <a:r>
              <a:rPr lang="en-GB" sz="2400" dirty="0"/>
              <a:t>Impact on PrEP efficacy?</a:t>
            </a:r>
          </a:p>
        </p:txBody>
      </p:sp>
    </p:spTree>
    <p:extLst>
      <p:ext uri="{BB962C8B-B14F-4D97-AF65-F5344CB8AC3E}">
        <p14:creationId xmlns:p14="http://schemas.microsoft.com/office/powerpoint/2010/main" val="568015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704F1-C85F-4B91-ABB1-6B2286122E45}"/>
              </a:ext>
            </a:extLst>
          </p:cNvPr>
          <p:cNvSpPr>
            <a:spLocks noGrp="1"/>
          </p:cNvSpPr>
          <p:nvPr>
            <p:ph type="ctrTitle"/>
          </p:nvPr>
        </p:nvSpPr>
        <p:spPr/>
        <p:txBody>
          <a:bodyPr/>
          <a:lstStyle/>
          <a:p>
            <a:r>
              <a:rPr lang="en-US" altLang="en-US" dirty="0"/>
              <a:t>Potential Interventions</a:t>
            </a:r>
            <a:endParaRPr lang="en-GB" dirty="0"/>
          </a:p>
        </p:txBody>
      </p:sp>
      <p:sp>
        <p:nvSpPr>
          <p:cNvPr id="2" name="Subtitle 1">
            <a:extLst>
              <a:ext uri="{FF2B5EF4-FFF2-40B4-BE49-F238E27FC236}">
                <a16:creationId xmlns:a16="http://schemas.microsoft.com/office/drawing/2014/main" id="{CADC5A01-375D-4E16-88B1-D3DF91DB0B0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7845851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9C19-66C6-447B-B223-AE38F587FDF0}"/>
              </a:ext>
            </a:extLst>
          </p:cNvPr>
          <p:cNvSpPr>
            <a:spLocks noGrp="1"/>
          </p:cNvSpPr>
          <p:nvPr>
            <p:ph type="title"/>
          </p:nvPr>
        </p:nvSpPr>
        <p:spPr/>
        <p:txBody>
          <a:bodyPr/>
          <a:lstStyle/>
          <a:p>
            <a:r>
              <a:rPr lang="es-ES" dirty="0" err="1"/>
              <a:t>Interventions</a:t>
            </a:r>
            <a:r>
              <a:rPr lang="es-ES" dirty="0"/>
              <a:t> to Reduce </a:t>
            </a:r>
            <a:r>
              <a:rPr lang="es-ES" dirty="0" err="1"/>
              <a:t>STIs</a:t>
            </a:r>
            <a:endParaRPr lang="en-GB" dirty="0"/>
          </a:p>
        </p:txBody>
      </p:sp>
      <p:sp>
        <p:nvSpPr>
          <p:cNvPr id="3" name="Content Placeholder 2">
            <a:extLst>
              <a:ext uri="{FF2B5EF4-FFF2-40B4-BE49-F238E27FC236}">
                <a16:creationId xmlns:a16="http://schemas.microsoft.com/office/drawing/2014/main" id="{BBAD8ECB-A135-4E8E-8ABF-F346DB75065B}"/>
              </a:ext>
            </a:extLst>
          </p:cNvPr>
          <p:cNvSpPr>
            <a:spLocks noGrp="1"/>
          </p:cNvSpPr>
          <p:nvPr>
            <p:ph idx="1"/>
          </p:nvPr>
        </p:nvSpPr>
        <p:spPr/>
        <p:txBody>
          <a:bodyPr/>
          <a:lstStyle/>
          <a:p>
            <a:r>
              <a:rPr lang="es-ES" dirty="0" err="1"/>
              <a:t>Behavioral</a:t>
            </a:r>
            <a:endParaRPr lang="es-ES" dirty="0"/>
          </a:p>
          <a:p>
            <a:pPr lvl="1"/>
            <a:r>
              <a:rPr lang="es-ES" dirty="0"/>
              <a:t>Partner reduction and </a:t>
            </a:r>
            <a:r>
              <a:rPr lang="es-ES" dirty="0" err="1"/>
              <a:t>condom</a:t>
            </a:r>
            <a:r>
              <a:rPr lang="es-ES" dirty="0"/>
              <a:t> use</a:t>
            </a:r>
          </a:p>
          <a:p>
            <a:r>
              <a:rPr lang="es-ES" dirty="0" err="1"/>
              <a:t>Enhanced</a:t>
            </a:r>
            <a:r>
              <a:rPr lang="es-ES" dirty="0"/>
              <a:t> STI screening and treatment</a:t>
            </a:r>
          </a:p>
          <a:p>
            <a:r>
              <a:rPr lang="es-ES" dirty="0" err="1"/>
              <a:t>Antibiotic</a:t>
            </a:r>
            <a:r>
              <a:rPr lang="es-ES" dirty="0"/>
              <a:t> pre-</a:t>
            </a:r>
            <a:r>
              <a:rPr lang="es-ES" dirty="0" err="1"/>
              <a:t>exposure</a:t>
            </a:r>
            <a:r>
              <a:rPr lang="es-ES" dirty="0"/>
              <a:t> </a:t>
            </a:r>
            <a:r>
              <a:rPr lang="es-ES" dirty="0" err="1"/>
              <a:t>prophylaxis</a:t>
            </a:r>
            <a:endParaRPr lang="es-ES" dirty="0"/>
          </a:p>
          <a:p>
            <a:r>
              <a:rPr lang="es-ES" dirty="0">
                <a:solidFill>
                  <a:srgbClr val="FF0000"/>
                </a:solidFill>
              </a:rPr>
              <a:t>Microbicides</a:t>
            </a:r>
          </a:p>
        </p:txBody>
      </p:sp>
    </p:spTree>
    <p:extLst>
      <p:ext uri="{BB962C8B-B14F-4D97-AF65-F5344CB8AC3E}">
        <p14:creationId xmlns:p14="http://schemas.microsoft.com/office/powerpoint/2010/main" val="428725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704F1-C85F-4B91-ABB1-6B2286122E45}"/>
              </a:ext>
            </a:extLst>
          </p:cNvPr>
          <p:cNvSpPr>
            <a:spLocks noGrp="1"/>
          </p:cNvSpPr>
          <p:nvPr>
            <p:ph type="ctrTitle"/>
          </p:nvPr>
        </p:nvSpPr>
        <p:spPr/>
        <p:txBody>
          <a:bodyPr/>
          <a:lstStyle/>
          <a:p>
            <a:r>
              <a:rPr lang="en-US" altLang="en-US" dirty="0"/>
              <a:t>Rectal Microbicides</a:t>
            </a:r>
            <a:endParaRPr lang="en-GB" dirty="0"/>
          </a:p>
        </p:txBody>
      </p:sp>
      <p:sp>
        <p:nvSpPr>
          <p:cNvPr id="2" name="Subtitle 1">
            <a:extLst>
              <a:ext uri="{FF2B5EF4-FFF2-40B4-BE49-F238E27FC236}">
                <a16:creationId xmlns:a16="http://schemas.microsoft.com/office/drawing/2014/main" id="{CADC5A01-375D-4E16-88B1-D3DF91DB0B0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72509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ES" dirty="0"/>
              <a:t>Rectal </a:t>
            </a:r>
            <a:r>
              <a:rPr lang="es-ES" dirty="0" err="1"/>
              <a:t>Microbicide</a:t>
            </a:r>
            <a:r>
              <a:rPr lang="es-ES" dirty="0"/>
              <a:t> </a:t>
            </a:r>
            <a:r>
              <a:rPr lang="es-ES" dirty="0" err="1"/>
              <a:t>Formulations</a:t>
            </a:r>
            <a:endParaRPr lang="en-GB" dirty="0"/>
          </a:p>
        </p:txBody>
      </p:sp>
      <p:pic>
        <p:nvPicPr>
          <p:cNvPr id="5" name="Picture 4"/>
          <p:cNvPicPr>
            <a:picLocks noChangeAspect="1"/>
          </p:cNvPicPr>
          <p:nvPr/>
        </p:nvPicPr>
        <p:blipFill>
          <a:blip r:embed="rId2"/>
          <a:stretch>
            <a:fillRect/>
          </a:stretch>
        </p:blipFill>
        <p:spPr>
          <a:xfrm>
            <a:off x="3742142" y="4191000"/>
            <a:ext cx="1659715" cy="23622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257800" y="1466833"/>
            <a:ext cx="3172014" cy="2379679"/>
          </a:xfrm>
          <a:prstGeom prst="rect">
            <a:avLst/>
          </a:prstGeom>
          <a:noFill/>
        </p:spPr>
      </p:pic>
      <p:pic>
        <p:nvPicPr>
          <p:cNvPr id="1026"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417638"/>
            <a:ext cx="24288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707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A08B136-50CB-47E6-94A1-6E61468A2206}"/>
              </a:ext>
            </a:extLst>
          </p:cNvPr>
          <p:cNvSpPr>
            <a:spLocks noGrp="1" noChangeArrowheads="1"/>
          </p:cNvSpPr>
          <p:nvPr>
            <p:ph type="title"/>
          </p:nvPr>
        </p:nvSpPr>
        <p:spPr>
          <a:xfrm>
            <a:off x="685800" y="381000"/>
            <a:ext cx="7772400" cy="1143000"/>
          </a:xfrm>
        </p:spPr>
        <p:txBody>
          <a:bodyPr/>
          <a:lstStyle/>
          <a:p>
            <a:r>
              <a:rPr lang="en-US" altLang="en-US"/>
              <a:t>Disclosures</a:t>
            </a:r>
          </a:p>
        </p:txBody>
      </p:sp>
      <p:sp>
        <p:nvSpPr>
          <p:cNvPr id="5" name="Content Placeholder 4">
            <a:extLst>
              <a:ext uri="{FF2B5EF4-FFF2-40B4-BE49-F238E27FC236}">
                <a16:creationId xmlns:a16="http://schemas.microsoft.com/office/drawing/2014/main" id="{02BEC58C-5C36-4055-8323-B258E89E0F87}"/>
              </a:ext>
            </a:extLst>
          </p:cNvPr>
          <p:cNvSpPr>
            <a:spLocks noGrp="1" noChangeArrowheads="1"/>
          </p:cNvSpPr>
          <p:nvPr>
            <p:ph idx="1"/>
          </p:nvPr>
        </p:nvSpPr>
        <p:spPr>
          <a:xfrm>
            <a:off x="685800" y="1524000"/>
            <a:ext cx="7772400" cy="4114800"/>
          </a:xfrm>
        </p:spPr>
        <p:txBody>
          <a:bodyPr/>
          <a:lstStyle/>
          <a:p>
            <a:r>
              <a:rPr lang="en-US" altLang="en-US" dirty="0"/>
              <a:t>Chief Medical Officer at AELIX Therapeutics, Barcelona, Spain</a:t>
            </a:r>
          </a:p>
          <a:p>
            <a:r>
              <a:rPr lang="en-US" altLang="en-US" dirty="0"/>
              <a:t>Chief Scientific Officer at Orion Biotechnology, Ottawa, Canada</a:t>
            </a:r>
          </a:p>
          <a:p>
            <a:r>
              <a:rPr lang="en-US" altLang="en-US" dirty="0"/>
              <a:t>Chair of the Scientific Advisory Board at ABIVAX, Paris, France</a:t>
            </a:r>
          </a:p>
          <a:p>
            <a:endParaRPr lang="en-US" altLang="en-US" dirty="0"/>
          </a:p>
        </p:txBody>
      </p:sp>
    </p:spTree>
    <p:extLst>
      <p:ext uri="{BB962C8B-B14F-4D97-AF65-F5344CB8AC3E}">
        <p14:creationId xmlns:p14="http://schemas.microsoft.com/office/powerpoint/2010/main" val="3922900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0" y="1600133"/>
            <a:ext cx="9144000" cy="51699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3" name="Title 2"/>
          <p:cNvSpPr>
            <a:spLocks noGrp="1"/>
          </p:cNvSpPr>
          <p:nvPr>
            <p:ph type="title"/>
          </p:nvPr>
        </p:nvSpPr>
        <p:spPr>
          <a:xfrm>
            <a:off x="234290" y="304800"/>
            <a:ext cx="8528710" cy="1143000"/>
          </a:xfrm>
        </p:spPr>
        <p:txBody>
          <a:bodyPr>
            <a:normAutofit/>
          </a:bodyPr>
          <a:lstStyle/>
          <a:p>
            <a:r>
              <a:rPr lang="en-US" dirty="0">
                <a:latin typeface="Calibri" pitchFamily="34" charset="0"/>
              </a:rPr>
              <a:t>Would They Work?</a:t>
            </a:r>
          </a:p>
        </p:txBody>
      </p:sp>
      <p:grpSp>
        <p:nvGrpSpPr>
          <p:cNvPr id="6" name="Group 5"/>
          <p:cNvGrpSpPr/>
          <p:nvPr/>
        </p:nvGrpSpPr>
        <p:grpSpPr>
          <a:xfrm>
            <a:off x="4740921" y="1369300"/>
            <a:ext cx="3699410" cy="5034630"/>
            <a:chOff x="4740921" y="1369300"/>
            <a:chExt cx="3699410" cy="5034630"/>
          </a:xfrm>
        </p:grpSpPr>
        <p:pic>
          <p:nvPicPr>
            <p:cNvPr id="1442833" name="Picture 17" descr="C:\Users\chendri1\AppData\Local\Microsoft\Windows\Temporary Internet Files\Content.Outlook\ZYCB88Q9\T_T_10_16_13_In.TIF"/>
            <p:cNvPicPr>
              <a:picLocks noChangeAspect="1" noChangeArrowheads="1"/>
            </p:cNvPicPr>
            <p:nvPr/>
          </p:nvPicPr>
          <p:blipFill rotWithShape="1">
            <a:blip r:embed="rId2">
              <a:extLst>
                <a:ext uri="{28A0092B-C50C-407E-A947-70E740481C1C}">
                  <a14:useLocalDpi xmlns:a14="http://schemas.microsoft.com/office/drawing/2010/main" val="0"/>
                </a:ext>
              </a:extLst>
            </a:blip>
            <a:srcRect l="79842" t="52658" r="158" b="4671"/>
            <a:stretch/>
          </p:blipFill>
          <p:spPr bwMode="auto">
            <a:xfrm>
              <a:off x="4740921" y="2033674"/>
              <a:ext cx="3699410" cy="43702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856337" y="1369300"/>
              <a:ext cx="3468578" cy="461665"/>
            </a:xfrm>
            <a:prstGeom prst="rect">
              <a:avLst/>
            </a:prstGeom>
            <a:noFill/>
          </p:spPr>
          <p:txBody>
            <a:bodyPr wrap="none" rtlCol="0">
              <a:spAutoFit/>
            </a:bodyPr>
            <a:lstStyle/>
            <a:p>
              <a:r>
                <a:rPr lang="en-US" sz="2400" dirty="0">
                  <a:latin typeface="+mn-lt"/>
                </a:rPr>
                <a:t>“Microbicide”(</a:t>
              </a:r>
              <a:r>
                <a:rPr lang="en-US" sz="2400" baseline="30000" dirty="0">
                  <a:latin typeface="+mn-lt"/>
                </a:rPr>
                <a:t>111</a:t>
              </a:r>
              <a:r>
                <a:rPr lang="en-US" sz="2400" dirty="0">
                  <a:latin typeface="+mn-lt"/>
                </a:rPr>
                <a:t>In-DTPA) </a:t>
              </a:r>
            </a:p>
          </p:txBody>
        </p:sp>
      </p:grpSp>
      <p:grpSp>
        <p:nvGrpSpPr>
          <p:cNvPr id="8" name="Group 7"/>
          <p:cNvGrpSpPr/>
          <p:nvPr/>
        </p:nvGrpSpPr>
        <p:grpSpPr>
          <a:xfrm>
            <a:off x="522726" y="1369299"/>
            <a:ext cx="3767428" cy="5034631"/>
            <a:chOff x="522726" y="1369299"/>
            <a:chExt cx="3767428" cy="5034631"/>
          </a:xfrm>
        </p:grpSpPr>
        <p:pic>
          <p:nvPicPr>
            <p:cNvPr id="1442832" name="Picture 16" descr="C:\Users\chendri1\AppData\Local\Microsoft\Windows\Temporary Internet Files\Content.Outlook\ZYCB88Q9\T_T_10_16_13_Tc.TIF"/>
            <p:cNvPicPr>
              <a:picLocks noChangeAspect="1" noChangeArrowheads="1"/>
            </p:cNvPicPr>
            <p:nvPr/>
          </p:nvPicPr>
          <p:blipFill rotWithShape="1">
            <a:blip r:embed="rId3">
              <a:extLst>
                <a:ext uri="{28A0092B-C50C-407E-A947-70E740481C1C}">
                  <a14:useLocalDpi xmlns:a14="http://schemas.microsoft.com/office/drawing/2010/main" val="0"/>
                </a:ext>
              </a:extLst>
            </a:blip>
            <a:srcRect l="79479" t="52632" r="323" b="5255"/>
            <a:stretch/>
          </p:blipFill>
          <p:spPr bwMode="auto">
            <a:xfrm>
              <a:off x="522726" y="1996322"/>
              <a:ext cx="3767428" cy="4407608"/>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22726" y="1369299"/>
              <a:ext cx="3675173" cy="461665"/>
            </a:xfrm>
            <a:prstGeom prst="rect">
              <a:avLst/>
            </a:prstGeom>
            <a:noFill/>
          </p:spPr>
          <p:txBody>
            <a:bodyPr wrap="none" rtlCol="0">
              <a:spAutoFit/>
            </a:bodyPr>
            <a:lstStyle/>
            <a:p>
              <a:r>
                <a:rPr lang="en-US" sz="2400" dirty="0">
                  <a:latin typeface="+mn-lt"/>
                </a:rPr>
                <a:t>“HIV” (</a:t>
              </a:r>
              <a:r>
                <a:rPr lang="en-US" sz="2400" baseline="30000" dirty="0">
                  <a:latin typeface="+mn-lt"/>
                </a:rPr>
                <a:t>99m</a:t>
              </a:r>
              <a:r>
                <a:rPr lang="en-US" sz="2400" dirty="0">
                  <a:latin typeface="+mn-lt"/>
                </a:rPr>
                <a:t>Tc-SC) in Ejaculate</a:t>
              </a:r>
            </a:p>
          </p:txBody>
        </p:sp>
      </p:grpSp>
      <p:sp>
        <p:nvSpPr>
          <p:cNvPr id="15" name="TextBox 14"/>
          <p:cNvSpPr txBox="1"/>
          <p:nvPr/>
        </p:nvSpPr>
        <p:spPr>
          <a:xfrm>
            <a:off x="152400" y="6477000"/>
            <a:ext cx="6320128" cy="369332"/>
          </a:xfrm>
          <a:prstGeom prst="rect">
            <a:avLst/>
          </a:prstGeom>
          <a:noFill/>
        </p:spPr>
        <p:txBody>
          <a:bodyPr wrap="none" rtlCol="0">
            <a:spAutoFit/>
          </a:bodyPr>
          <a:lstStyle/>
          <a:p>
            <a:r>
              <a:rPr lang="en-US" b="0" dirty="0"/>
              <a:t>CHARM-02 Study (Hiruy H et al. AIDS Res Hum Retroviruses 2015)</a:t>
            </a:r>
            <a:endParaRPr lang="en-US" sz="1600" b="0" i="1" dirty="0"/>
          </a:p>
        </p:txBody>
      </p:sp>
    </p:spTree>
    <p:extLst>
      <p:ext uri="{BB962C8B-B14F-4D97-AF65-F5344CB8AC3E}">
        <p14:creationId xmlns:p14="http://schemas.microsoft.com/office/powerpoint/2010/main" val="350460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s-ES" dirty="0" err="1"/>
              <a:t>Where</a:t>
            </a:r>
            <a:r>
              <a:rPr lang="es-ES" dirty="0"/>
              <a:t> </a:t>
            </a:r>
            <a:r>
              <a:rPr lang="es-ES" dirty="0" err="1"/>
              <a:t>is</a:t>
            </a:r>
            <a:r>
              <a:rPr lang="es-ES" dirty="0"/>
              <a:t> </a:t>
            </a:r>
            <a:r>
              <a:rPr lang="es-ES" dirty="0" err="1"/>
              <a:t>the</a:t>
            </a:r>
            <a:r>
              <a:rPr lang="es-ES" dirty="0"/>
              <a:t> </a:t>
            </a:r>
            <a:r>
              <a:rPr lang="es-ES" dirty="0" err="1"/>
              <a:t>Science</a:t>
            </a:r>
            <a:r>
              <a:rPr lang="es-ES" dirty="0"/>
              <a:t>?</a:t>
            </a:r>
            <a:endParaRPr lang="en-GB" dirty="0"/>
          </a:p>
        </p:txBody>
      </p:sp>
      <p:sp>
        <p:nvSpPr>
          <p:cNvPr id="3" name="Content Placeholder 2"/>
          <p:cNvSpPr>
            <a:spLocks noGrp="1"/>
          </p:cNvSpPr>
          <p:nvPr>
            <p:ph idx="1"/>
          </p:nvPr>
        </p:nvSpPr>
        <p:spPr>
          <a:xfrm>
            <a:off x="457200" y="1143000"/>
            <a:ext cx="8229600" cy="5257800"/>
          </a:xfrm>
        </p:spPr>
        <p:txBody>
          <a:bodyPr>
            <a:normAutofit lnSpcReduction="10000"/>
          </a:bodyPr>
          <a:lstStyle/>
          <a:p>
            <a:r>
              <a:rPr lang="es-ES" dirty="0" err="1"/>
              <a:t>Good</a:t>
            </a:r>
            <a:r>
              <a:rPr lang="es-ES" dirty="0"/>
              <a:t> non-</a:t>
            </a:r>
            <a:r>
              <a:rPr lang="es-ES" dirty="0" err="1"/>
              <a:t>clinical</a:t>
            </a:r>
            <a:r>
              <a:rPr lang="es-ES" dirty="0"/>
              <a:t> animal </a:t>
            </a:r>
            <a:r>
              <a:rPr lang="es-ES" dirty="0" err="1"/>
              <a:t>model</a:t>
            </a:r>
            <a:r>
              <a:rPr lang="es-ES" dirty="0"/>
              <a:t> data to support </a:t>
            </a:r>
            <a:r>
              <a:rPr lang="es-ES" dirty="0" err="1"/>
              <a:t>the</a:t>
            </a:r>
            <a:r>
              <a:rPr lang="es-ES" dirty="0"/>
              <a:t> safety and </a:t>
            </a:r>
            <a:r>
              <a:rPr lang="es-ES" dirty="0" err="1"/>
              <a:t>effectiveness</a:t>
            </a:r>
            <a:r>
              <a:rPr lang="es-ES" dirty="0"/>
              <a:t> of </a:t>
            </a:r>
            <a:r>
              <a:rPr lang="es-ES" dirty="0" err="1"/>
              <a:t>topical</a:t>
            </a:r>
            <a:r>
              <a:rPr lang="es-ES" dirty="0"/>
              <a:t> PrEP </a:t>
            </a:r>
            <a:r>
              <a:rPr lang="es-ES" dirty="0" err="1"/>
              <a:t>agents</a:t>
            </a:r>
            <a:r>
              <a:rPr lang="es-ES" dirty="0"/>
              <a:t> </a:t>
            </a:r>
            <a:r>
              <a:rPr lang="es-ES" dirty="0" err="1"/>
              <a:t>including</a:t>
            </a:r>
            <a:r>
              <a:rPr lang="es-ES" dirty="0"/>
              <a:t> </a:t>
            </a:r>
            <a:r>
              <a:rPr lang="es-ES" dirty="0" err="1"/>
              <a:t>candidate</a:t>
            </a:r>
            <a:r>
              <a:rPr lang="es-ES" dirty="0"/>
              <a:t> rectal </a:t>
            </a:r>
            <a:r>
              <a:rPr lang="es-ES" dirty="0" err="1"/>
              <a:t>microbicides</a:t>
            </a:r>
            <a:endParaRPr lang="es-ES" dirty="0"/>
          </a:p>
          <a:p>
            <a:r>
              <a:rPr lang="es-ES" dirty="0" err="1"/>
              <a:t>Multiple</a:t>
            </a:r>
            <a:r>
              <a:rPr lang="es-ES" dirty="0"/>
              <a:t> </a:t>
            </a:r>
            <a:r>
              <a:rPr lang="es-ES" dirty="0" err="1"/>
              <a:t>products</a:t>
            </a:r>
            <a:r>
              <a:rPr lang="es-ES" dirty="0"/>
              <a:t> </a:t>
            </a:r>
            <a:r>
              <a:rPr lang="es-ES" dirty="0" err="1"/>
              <a:t>have</a:t>
            </a:r>
            <a:r>
              <a:rPr lang="es-ES" dirty="0"/>
              <a:t> </a:t>
            </a:r>
            <a:r>
              <a:rPr lang="es-ES" dirty="0" err="1"/>
              <a:t>advanced</a:t>
            </a:r>
            <a:r>
              <a:rPr lang="es-ES" dirty="0"/>
              <a:t> </a:t>
            </a:r>
            <a:r>
              <a:rPr lang="es-ES" dirty="0" err="1"/>
              <a:t>through</a:t>
            </a:r>
            <a:r>
              <a:rPr lang="es-ES" dirty="0"/>
              <a:t> </a:t>
            </a:r>
            <a:r>
              <a:rPr lang="es-ES" dirty="0" err="1"/>
              <a:t>Phase</a:t>
            </a:r>
            <a:r>
              <a:rPr lang="es-ES" dirty="0"/>
              <a:t> 1 </a:t>
            </a:r>
            <a:r>
              <a:rPr lang="es-ES" dirty="0" err="1"/>
              <a:t>evaluation</a:t>
            </a:r>
            <a:r>
              <a:rPr lang="es-ES" dirty="0"/>
              <a:t> </a:t>
            </a:r>
            <a:r>
              <a:rPr lang="es-ES" dirty="0" err="1"/>
              <a:t>generating</a:t>
            </a:r>
            <a:r>
              <a:rPr lang="es-ES" dirty="0"/>
              <a:t> </a:t>
            </a:r>
            <a:r>
              <a:rPr lang="es-ES" dirty="0" err="1"/>
              <a:t>supportive</a:t>
            </a:r>
            <a:r>
              <a:rPr lang="es-ES" dirty="0"/>
              <a:t> safety, </a:t>
            </a:r>
            <a:r>
              <a:rPr lang="es-ES" dirty="0" err="1"/>
              <a:t>acceptability</a:t>
            </a:r>
            <a:r>
              <a:rPr lang="es-ES" dirty="0"/>
              <a:t>, and PK/PD data</a:t>
            </a:r>
          </a:p>
          <a:p>
            <a:r>
              <a:rPr lang="es-ES" dirty="0"/>
              <a:t>A </a:t>
            </a:r>
            <a:r>
              <a:rPr lang="es-ES" dirty="0" err="1"/>
              <a:t>tenofovir</a:t>
            </a:r>
            <a:r>
              <a:rPr lang="es-ES" dirty="0"/>
              <a:t> gel has </a:t>
            </a:r>
            <a:r>
              <a:rPr lang="es-ES" dirty="0" err="1"/>
              <a:t>been</a:t>
            </a:r>
            <a:r>
              <a:rPr lang="es-ES" dirty="0"/>
              <a:t> </a:t>
            </a:r>
            <a:r>
              <a:rPr lang="es-ES" dirty="0" err="1"/>
              <a:t>evaluated</a:t>
            </a:r>
            <a:r>
              <a:rPr lang="es-ES" dirty="0"/>
              <a:t> in a </a:t>
            </a:r>
            <a:r>
              <a:rPr lang="es-ES" dirty="0" err="1"/>
              <a:t>Phase</a:t>
            </a:r>
            <a:r>
              <a:rPr lang="es-ES" dirty="0"/>
              <a:t> 2 </a:t>
            </a:r>
            <a:r>
              <a:rPr lang="es-ES" dirty="0" err="1"/>
              <a:t>international</a:t>
            </a:r>
            <a:r>
              <a:rPr lang="es-ES" dirty="0"/>
              <a:t> </a:t>
            </a:r>
            <a:r>
              <a:rPr lang="es-ES" dirty="0" err="1"/>
              <a:t>multicenter</a:t>
            </a:r>
            <a:r>
              <a:rPr lang="es-ES" dirty="0"/>
              <a:t> </a:t>
            </a:r>
            <a:r>
              <a:rPr lang="es-ES" dirty="0" err="1"/>
              <a:t>study</a:t>
            </a:r>
            <a:r>
              <a:rPr lang="es-ES" dirty="0"/>
              <a:t> (MTN-017)</a:t>
            </a:r>
          </a:p>
          <a:p>
            <a:r>
              <a:rPr lang="es-ES" dirty="0">
                <a:solidFill>
                  <a:srgbClr val="FF0000"/>
                </a:solidFill>
              </a:rPr>
              <a:t>As of </a:t>
            </a:r>
            <a:r>
              <a:rPr lang="es-ES" dirty="0" err="1">
                <a:solidFill>
                  <a:srgbClr val="FF0000"/>
                </a:solidFill>
              </a:rPr>
              <a:t>yet</a:t>
            </a:r>
            <a:r>
              <a:rPr lang="es-ES" dirty="0">
                <a:solidFill>
                  <a:srgbClr val="FF0000"/>
                </a:solidFill>
              </a:rPr>
              <a:t> no </a:t>
            </a:r>
            <a:r>
              <a:rPr lang="es-ES" dirty="0" err="1">
                <a:solidFill>
                  <a:srgbClr val="FF0000"/>
                </a:solidFill>
              </a:rPr>
              <a:t>Phase</a:t>
            </a:r>
            <a:r>
              <a:rPr lang="es-ES" dirty="0">
                <a:solidFill>
                  <a:srgbClr val="FF0000"/>
                </a:solidFill>
              </a:rPr>
              <a:t> 2B/3 </a:t>
            </a:r>
            <a:r>
              <a:rPr lang="es-ES" dirty="0" err="1">
                <a:solidFill>
                  <a:srgbClr val="FF0000"/>
                </a:solidFill>
              </a:rPr>
              <a:t>effectiveness</a:t>
            </a:r>
            <a:r>
              <a:rPr lang="es-ES" dirty="0">
                <a:solidFill>
                  <a:srgbClr val="FF0000"/>
                </a:solidFill>
              </a:rPr>
              <a:t> </a:t>
            </a:r>
            <a:r>
              <a:rPr lang="es-ES" dirty="0" err="1">
                <a:solidFill>
                  <a:srgbClr val="FF0000"/>
                </a:solidFill>
              </a:rPr>
              <a:t>studies</a:t>
            </a:r>
            <a:endParaRPr lang="en-GB" dirty="0">
              <a:solidFill>
                <a:srgbClr val="FF0000"/>
              </a:solidFill>
            </a:endParaRPr>
          </a:p>
        </p:txBody>
      </p:sp>
    </p:spTree>
    <p:extLst>
      <p:ext uri="{BB962C8B-B14F-4D97-AF65-F5344CB8AC3E}">
        <p14:creationId xmlns:p14="http://schemas.microsoft.com/office/powerpoint/2010/main" val="143132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86ABC1-1BEB-4CF5-BD12-39FFF29B9C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79826" y="2438400"/>
            <a:ext cx="6184347" cy="2133600"/>
          </a:xfrm>
          <a:prstGeom prst="rect">
            <a:avLst/>
          </a:prstGeom>
        </p:spPr>
      </p:pic>
    </p:spTree>
    <p:extLst>
      <p:ext uri="{BB962C8B-B14F-4D97-AF65-F5344CB8AC3E}">
        <p14:creationId xmlns:p14="http://schemas.microsoft.com/office/powerpoint/2010/main" val="2785722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MTN-026</a:t>
            </a:r>
          </a:p>
        </p:txBody>
      </p:sp>
      <p:sp>
        <p:nvSpPr>
          <p:cNvPr id="3" name="Content Placeholder 2"/>
          <p:cNvSpPr>
            <a:spLocks noGrp="1"/>
          </p:cNvSpPr>
          <p:nvPr>
            <p:ph idx="1"/>
          </p:nvPr>
        </p:nvSpPr>
        <p:spPr>
          <a:xfrm>
            <a:off x="457200" y="1600200"/>
            <a:ext cx="8229600" cy="2819400"/>
          </a:xfrm>
        </p:spPr>
        <p:txBody>
          <a:bodyPr/>
          <a:lstStyle/>
          <a:p>
            <a:r>
              <a:rPr lang="en-US" dirty="0"/>
              <a:t>Phase 1 rectal safety, acceptability, and PK/PD evaluation of dapivirine gel</a:t>
            </a:r>
          </a:p>
          <a:p>
            <a:r>
              <a:rPr lang="en-US" dirty="0"/>
              <a:t>N = 27</a:t>
            </a:r>
          </a:p>
          <a:p>
            <a:r>
              <a:rPr lang="en-US" dirty="0"/>
              <a:t>Clinical sites</a:t>
            </a:r>
          </a:p>
          <a:p>
            <a:pPr lvl="1"/>
            <a:r>
              <a:rPr lang="en-US" dirty="0"/>
              <a:t>Pittsburgh, Birmingham, and Bangkok</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581400"/>
            <a:ext cx="7712075" cy="305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2946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MTN-033</a:t>
            </a:r>
          </a:p>
        </p:txBody>
      </p:sp>
      <p:sp>
        <p:nvSpPr>
          <p:cNvPr id="8" name="Content Placeholder 7"/>
          <p:cNvSpPr>
            <a:spLocks noGrp="1"/>
          </p:cNvSpPr>
          <p:nvPr>
            <p:ph idx="1"/>
          </p:nvPr>
        </p:nvSpPr>
        <p:spPr>
          <a:xfrm>
            <a:off x="457200" y="1798637"/>
            <a:ext cx="8229600" cy="4525963"/>
          </a:xfrm>
        </p:spPr>
        <p:txBody>
          <a:bodyPr/>
          <a:lstStyle/>
          <a:p>
            <a:pPr marL="457200" indent="-457200"/>
            <a:r>
              <a:rPr lang="en-US" sz="2800" dirty="0"/>
              <a:t>Phase 1 evaluation of dapivirine gel to determine whether digital / phallic insertion equivalent to applicator insertion of microbicide </a:t>
            </a:r>
          </a:p>
          <a:p>
            <a:pPr marL="457200" indent="-457200"/>
            <a:r>
              <a:rPr lang="en-US" sz="2800" dirty="0"/>
              <a:t>HIV-uninfected men who have sex with men (MSM) and transgender females who have sex with men, 18 years or older (N=16)</a:t>
            </a:r>
          </a:p>
          <a:p>
            <a:endParaRPr lang="en-US" sz="2800" dirty="0"/>
          </a:p>
        </p:txBody>
      </p:sp>
      <p:pic>
        <p:nvPicPr>
          <p:cNvPr id="6" name="Picture 5"/>
          <p:cNvPicPr/>
          <p:nvPr/>
        </p:nvPicPr>
        <p:blipFill>
          <a:blip r:embed="rId2" cstate="print"/>
          <a:stretch>
            <a:fillRect/>
          </a:stretch>
        </p:blipFill>
        <p:spPr>
          <a:xfrm>
            <a:off x="1142999" y="4495800"/>
            <a:ext cx="6781799" cy="1981200"/>
          </a:xfrm>
          <a:prstGeom prst="rect">
            <a:avLst/>
          </a:prstGeom>
        </p:spPr>
      </p:pic>
    </p:spTree>
    <p:extLst>
      <p:ext uri="{BB962C8B-B14F-4D97-AF65-F5344CB8AC3E}">
        <p14:creationId xmlns:p14="http://schemas.microsoft.com/office/powerpoint/2010/main" val="2022149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MTN-037</a:t>
            </a:r>
            <a:endParaRPr lang="en-US" dirty="0"/>
          </a:p>
        </p:txBody>
      </p:sp>
      <p:sp>
        <p:nvSpPr>
          <p:cNvPr id="3" name="Content Placeholder 2"/>
          <p:cNvSpPr>
            <a:spLocks noGrp="1"/>
          </p:cNvSpPr>
          <p:nvPr>
            <p:ph idx="1"/>
          </p:nvPr>
        </p:nvSpPr>
        <p:spPr>
          <a:xfrm>
            <a:off x="457200" y="1402398"/>
            <a:ext cx="8382000" cy="4785232"/>
          </a:xfrm>
        </p:spPr>
        <p:txBody>
          <a:bodyPr>
            <a:normAutofit lnSpcReduction="10000"/>
          </a:bodyPr>
          <a:lstStyle/>
          <a:p>
            <a:r>
              <a:rPr lang="en-US" dirty="0"/>
              <a:t>Collaboration with the Population Council</a:t>
            </a:r>
          </a:p>
          <a:p>
            <a:r>
              <a:rPr lang="en-US" dirty="0"/>
              <a:t>Phase 1 </a:t>
            </a:r>
            <a:r>
              <a:rPr lang="en-US" u="sng" dirty="0"/>
              <a:t>dose escalation </a:t>
            </a:r>
            <a:r>
              <a:rPr lang="en-US" dirty="0"/>
              <a:t>of MIV-150/</a:t>
            </a:r>
            <a:r>
              <a:rPr lang="en-US" dirty="0" err="1"/>
              <a:t>Carageenan</a:t>
            </a:r>
            <a:r>
              <a:rPr lang="en-US" dirty="0"/>
              <a:t>/Zinc gel</a:t>
            </a:r>
          </a:p>
          <a:p>
            <a:r>
              <a:rPr lang="en-US" dirty="0"/>
              <a:t>Potential activity against HIV. HPV, and HSV-2</a:t>
            </a:r>
          </a:p>
          <a:p>
            <a:r>
              <a:rPr lang="en-US" dirty="0"/>
              <a:t>Safety, acceptability, and PK/PD</a:t>
            </a:r>
          </a:p>
          <a:p>
            <a:pPr lvl="1"/>
            <a:r>
              <a:rPr lang="en-US" dirty="0"/>
              <a:t>Group 1: 4 mL of gel</a:t>
            </a:r>
          </a:p>
          <a:p>
            <a:pPr lvl="1"/>
            <a:r>
              <a:rPr lang="en-US" dirty="0"/>
              <a:t>Group 2: 16 mL of gel</a:t>
            </a:r>
          </a:p>
          <a:p>
            <a:pPr lvl="1"/>
            <a:r>
              <a:rPr lang="en-US" dirty="0"/>
              <a:t>Group 3: 32 mL of gel</a:t>
            </a:r>
          </a:p>
          <a:p>
            <a:r>
              <a:rPr lang="en-US" dirty="0"/>
              <a:t>Status: Ongoing</a:t>
            </a:r>
          </a:p>
        </p:txBody>
      </p:sp>
    </p:spTree>
    <p:extLst>
      <p:ext uri="{BB962C8B-B14F-4D97-AF65-F5344CB8AC3E}">
        <p14:creationId xmlns:p14="http://schemas.microsoft.com/office/powerpoint/2010/main" val="2579406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76200" y="449263"/>
            <a:ext cx="9067800" cy="1143000"/>
          </a:xfrm>
        </p:spPr>
        <p:txBody>
          <a:bodyPr/>
          <a:lstStyle/>
          <a:p>
            <a:pPr algn="ctr"/>
            <a:r>
              <a:rPr lang="en-US" altLang="en-US" dirty="0"/>
              <a:t>DREAM and PREVENT Programs</a:t>
            </a:r>
          </a:p>
        </p:txBody>
      </p:sp>
      <p:pic>
        <p:nvPicPr>
          <p:cNvPr id="142338"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60375" y="2374900"/>
            <a:ext cx="3768725" cy="2827338"/>
          </a:xfrm>
          <a:noFill/>
        </p:spPr>
      </p:pic>
      <p:pic>
        <p:nvPicPr>
          <p:cNvPr id="142340" name="Picture 4" descr="http://rhrealitycheck.wpengine.netdna-cdn.com/files/teaser-images/2013-01-15-forbes-375x250.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648200" y="2438400"/>
            <a:ext cx="4038600" cy="2819400"/>
          </a:xfr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63625" y="1752600"/>
            <a:ext cx="2562225" cy="461963"/>
          </a:xfrm>
          <a:prstGeom prst="rect">
            <a:avLst/>
          </a:prstGeom>
          <a:noFill/>
        </p:spPr>
        <p:txBody>
          <a:bodyPr wrap="none">
            <a:spAutoFit/>
          </a:bodyPr>
          <a:lstStyle/>
          <a:p>
            <a:pPr>
              <a:defRPr/>
            </a:pPr>
            <a:r>
              <a:rPr lang="en-US" sz="2400" dirty="0">
                <a:latin typeface="+mj-lt"/>
              </a:rPr>
              <a:t>DREAM Program</a:t>
            </a:r>
          </a:p>
        </p:txBody>
      </p:sp>
      <p:sp>
        <p:nvSpPr>
          <p:cNvPr id="9" name="TextBox 8"/>
          <p:cNvSpPr txBox="1"/>
          <p:nvPr/>
        </p:nvSpPr>
        <p:spPr>
          <a:xfrm>
            <a:off x="5257800" y="1760538"/>
            <a:ext cx="2898775" cy="461962"/>
          </a:xfrm>
          <a:prstGeom prst="rect">
            <a:avLst/>
          </a:prstGeom>
          <a:noFill/>
        </p:spPr>
        <p:txBody>
          <a:bodyPr wrap="none">
            <a:spAutoFit/>
          </a:bodyPr>
          <a:lstStyle/>
          <a:p>
            <a:pPr>
              <a:defRPr/>
            </a:pPr>
            <a:r>
              <a:rPr lang="en-US" sz="2400" dirty="0">
                <a:latin typeface="+mj-lt"/>
              </a:rPr>
              <a:t>PREVENT Program</a:t>
            </a:r>
          </a:p>
        </p:txBody>
      </p:sp>
      <p:sp>
        <p:nvSpPr>
          <p:cNvPr id="10" name="TextBox 9"/>
          <p:cNvSpPr txBox="1"/>
          <p:nvPr/>
        </p:nvSpPr>
        <p:spPr>
          <a:xfrm>
            <a:off x="533400" y="5334000"/>
            <a:ext cx="3657600" cy="1200150"/>
          </a:xfrm>
          <a:prstGeom prst="rect">
            <a:avLst/>
          </a:prstGeom>
          <a:noFill/>
        </p:spPr>
        <p:txBody>
          <a:bodyPr>
            <a:spAutoFit/>
          </a:bodyPr>
          <a:lstStyle/>
          <a:p>
            <a:pPr algn="ctr">
              <a:defRPr/>
            </a:pPr>
            <a:r>
              <a:rPr lang="en-US" sz="2400" dirty="0">
                <a:latin typeface="+mj-lt"/>
              </a:rPr>
              <a:t>Tenofovir </a:t>
            </a:r>
          </a:p>
          <a:p>
            <a:pPr algn="ctr">
              <a:defRPr/>
            </a:pPr>
            <a:r>
              <a:rPr lang="en-US" sz="2400" dirty="0">
                <a:latin typeface="+mj-lt"/>
              </a:rPr>
              <a:t>prodrug enemas</a:t>
            </a:r>
          </a:p>
          <a:p>
            <a:pPr algn="ctr">
              <a:defRPr/>
            </a:pPr>
            <a:r>
              <a:rPr lang="en-US" sz="2400" dirty="0">
                <a:latin typeface="+mj-lt"/>
              </a:rPr>
              <a:t>PI: Craig Hendrix, JHU</a:t>
            </a:r>
          </a:p>
        </p:txBody>
      </p:sp>
      <p:sp>
        <p:nvSpPr>
          <p:cNvPr id="11" name="TextBox 10"/>
          <p:cNvSpPr txBox="1"/>
          <p:nvPr/>
        </p:nvSpPr>
        <p:spPr>
          <a:xfrm>
            <a:off x="4724400" y="5334000"/>
            <a:ext cx="3962400" cy="1200150"/>
          </a:xfrm>
          <a:prstGeom prst="rect">
            <a:avLst/>
          </a:prstGeom>
          <a:noFill/>
        </p:spPr>
        <p:txBody>
          <a:bodyPr>
            <a:spAutoFit/>
          </a:bodyPr>
          <a:lstStyle/>
          <a:p>
            <a:pPr algn="ctr">
              <a:defRPr/>
            </a:pPr>
            <a:r>
              <a:rPr lang="en-US" sz="2400" dirty="0">
                <a:latin typeface="+mj-lt"/>
              </a:rPr>
              <a:t>Griffithsin rectal gel</a:t>
            </a:r>
          </a:p>
          <a:p>
            <a:pPr algn="ctr">
              <a:defRPr/>
            </a:pPr>
            <a:r>
              <a:rPr lang="en-US" sz="2400" dirty="0">
                <a:latin typeface="+mj-lt"/>
              </a:rPr>
              <a:t>PI: Kenneth Palmer, University of Louisville </a:t>
            </a:r>
          </a:p>
        </p:txBody>
      </p:sp>
    </p:spTree>
    <p:extLst>
      <p:ext uri="{BB962C8B-B14F-4D97-AF65-F5344CB8AC3E}">
        <p14:creationId xmlns:p14="http://schemas.microsoft.com/office/powerpoint/2010/main" val="2772166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42338"/>
                                        </p:tgtEl>
                                        <p:attrNameLst>
                                          <p:attrName>style.visibility</p:attrName>
                                        </p:attrNameLst>
                                      </p:cBhvr>
                                      <p:to>
                                        <p:strVal val="visible"/>
                                      </p:to>
                                    </p:set>
                                    <p:animEffect transition="in" filter="fade">
                                      <p:cBhvr>
                                        <p:cTn id="10" dur="500"/>
                                        <p:tgtEl>
                                          <p:spTgt spid="1423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42340"/>
                                        </p:tgtEl>
                                        <p:attrNameLst>
                                          <p:attrName>style.visibility</p:attrName>
                                        </p:attrNameLst>
                                      </p:cBhvr>
                                      <p:to>
                                        <p:strVal val="visible"/>
                                      </p:to>
                                    </p:set>
                                    <p:animEffect transition="in" filter="fade">
                                      <p:cBhvr>
                                        <p:cTn id="21" dur="500"/>
                                        <p:tgtEl>
                                          <p:spTgt spid="14234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A8840D-0211-486C-B8F6-AE433D7932F4}"/>
              </a:ext>
            </a:extLst>
          </p:cNvPr>
          <p:cNvSpPr>
            <a:spLocks noGrp="1"/>
          </p:cNvSpPr>
          <p:nvPr>
            <p:ph type="title"/>
          </p:nvPr>
        </p:nvSpPr>
        <p:spPr/>
        <p:txBody>
          <a:bodyPr/>
          <a:lstStyle/>
          <a:p>
            <a:r>
              <a:rPr lang="en-GB" dirty="0"/>
              <a:t>OB-002H (5P12 RANTES) Phase 1</a:t>
            </a:r>
          </a:p>
        </p:txBody>
      </p:sp>
      <p:pic>
        <p:nvPicPr>
          <p:cNvPr id="6" name="Picture 5">
            <a:extLst>
              <a:ext uri="{FF2B5EF4-FFF2-40B4-BE49-F238E27FC236}">
                <a16:creationId xmlns:a16="http://schemas.microsoft.com/office/drawing/2014/main" id="{E7980C7C-B814-4CDE-BED2-4A05B896E2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5791200"/>
            <a:ext cx="1991032" cy="685800"/>
          </a:xfrm>
          <a:prstGeom prst="rect">
            <a:avLst/>
          </a:prstGeom>
        </p:spPr>
      </p:pic>
      <p:pic>
        <p:nvPicPr>
          <p:cNvPr id="7" name="Picture 6">
            <a:extLst>
              <a:ext uri="{FF2B5EF4-FFF2-40B4-BE49-F238E27FC236}">
                <a16:creationId xmlns:a16="http://schemas.microsoft.com/office/drawing/2014/main" id="{FF4E2269-D346-422A-B725-4BAB08AAE8F0}"/>
              </a:ext>
            </a:extLst>
          </p:cNvPr>
          <p:cNvPicPr>
            <a:picLocks noChangeAspect="1"/>
          </p:cNvPicPr>
          <p:nvPr/>
        </p:nvPicPr>
        <p:blipFill>
          <a:blip r:embed="rId3"/>
          <a:stretch>
            <a:fillRect/>
          </a:stretch>
        </p:blipFill>
        <p:spPr>
          <a:xfrm>
            <a:off x="1371600" y="1417638"/>
            <a:ext cx="6172200" cy="4215834"/>
          </a:xfrm>
          <a:prstGeom prst="rect">
            <a:avLst/>
          </a:prstGeom>
        </p:spPr>
      </p:pic>
    </p:spTree>
    <p:extLst>
      <p:ext uri="{BB962C8B-B14F-4D97-AF65-F5344CB8AC3E}">
        <p14:creationId xmlns:p14="http://schemas.microsoft.com/office/powerpoint/2010/main" val="3422826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81000" y="152400"/>
            <a:ext cx="8305800" cy="6553200"/>
            <a:chOff x="381000" y="152400"/>
            <a:chExt cx="8305800" cy="6553200"/>
          </a:xfrm>
        </p:grpSpPr>
        <p:sp>
          <p:nvSpPr>
            <p:cNvPr id="4" name="TextBox 3"/>
            <p:cNvSpPr txBox="1"/>
            <p:nvPr/>
          </p:nvSpPr>
          <p:spPr>
            <a:xfrm>
              <a:off x="3635983" y="304800"/>
              <a:ext cx="1558632" cy="369332"/>
            </a:xfrm>
            <a:prstGeom prst="rect">
              <a:avLst/>
            </a:prstGeom>
            <a:noFill/>
            <a:ln>
              <a:solidFill>
                <a:schemeClr val="tx1"/>
              </a:solidFill>
            </a:ln>
          </p:spPr>
          <p:txBody>
            <a:bodyPr wrap="none" rtlCol="0">
              <a:spAutoFit/>
            </a:bodyPr>
            <a:lstStyle/>
            <a:p>
              <a:pPr algn="ctr"/>
              <a:r>
                <a:rPr lang="en-US" dirty="0"/>
                <a:t>Screening Visit</a:t>
              </a:r>
            </a:p>
          </p:txBody>
        </p:sp>
        <p:sp>
          <p:nvSpPr>
            <p:cNvPr id="5" name="TextBox 4"/>
            <p:cNvSpPr txBox="1"/>
            <p:nvPr/>
          </p:nvSpPr>
          <p:spPr>
            <a:xfrm>
              <a:off x="3577281" y="851654"/>
              <a:ext cx="1676036" cy="369332"/>
            </a:xfrm>
            <a:prstGeom prst="rect">
              <a:avLst/>
            </a:prstGeom>
            <a:noFill/>
            <a:ln>
              <a:solidFill>
                <a:schemeClr val="tx1"/>
              </a:solidFill>
            </a:ln>
          </p:spPr>
          <p:txBody>
            <a:bodyPr wrap="none" rtlCol="0">
              <a:spAutoFit/>
            </a:bodyPr>
            <a:lstStyle/>
            <a:p>
              <a:pPr algn="ctr"/>
              <a:r>
                <a:rPr lang="en-US" dirty="0"/>
                <a:t>Enrollment Visit</a:t>
              </a:r>
            </a:p>
          </p:txBody>
        </p:sp>
        <p:sp>
          <p:nvSpPr>
            <p:cNvPr id="6" name="TextBox 5"/>
            <p:cNvSpPr txBox="1"/>
            <p:nvPr/>
          </p:nvSpPr>
          <p:spPr>
            <a:xfrm>
              <a:off x="1435800" y="1530706"/>
              <a:ext cx="5959004" cy="369332"/>
            </a:xfrm>
            <a:prstGeom prst="rect">
              <a:avLst/>
            </a:prstGeom>
            <a:solidFill>
              <a:schemeClr val="accent2">
                <a:lumMod val="20000"/>
                <a:lumOff val="80000"/>
              </a:schemeClr>
            </a:solidFill>
            <a:ln>
              <a:solidFill>
                <a:schemeClr val="tx1"/>
              </a:solidFill>
            </a:ln>
          </p:spPr>
          <p:txBody>
            <a:bodyPr wrap="none" rtlCol="0">
              <a:spAutoFit/>
            </a:bodyPr>
            <a:lstStyle/>
            <a:p>
              <a:pPr algn="ctr"/>
              <a:r>
                <a:rPr lang="en-US" dirty="0"/>
                <a:t>Single </a:t>
              </a:r>
              <a:r>
                <a:rPr lang="en-US" u="sng" dirty="0"/>
                <a:t>Vagina</a:t>
              </a:r>
              <a:r>
                <a:rPr lang="en-US" dirty="0"/>
                <a:t>l Dose Exposure Visit (N = 6 female participants) </a:t>
              </a:r>
            </a:p>
          </p:txBody>
        </p:sp>
        <p:sp>
          <p:nvSpPr>
            <p:cNvPr id="7" name="TextBox 6"/>
            <p:cNvSpPr txBox="1"/>
            <p:nvPr/>
          </p:nvSpPr>
          <p:spPr>
            <a:xfrm>
              <a:off x="1236547" y="2117526"/>
              <a:ext cx="6357510" cy="923330"/>
            </a:xfrm>
            <a:prstGeom prst="rect">
              <a:avLst/>
            </a:prstGeom>
            <a:solidFill>
              <a:schemeClr val="accent2">
                <a:lumMod val="20000"/>
                <a:lumOff val="80000"/>
              </a:schemeClr>
            </a:solidFill>
            <a:ln>
              <a:solidFill>
                <a:schemeClr val="tx1"/>
              </a:solidFill>
            </a:ln>
          </p:spPr>
          <p:txBody>
            <a:bodyPr wrap="none" rtlCol="0">
              <a:spAutoFit/>
            </a:bodyPr>
            <a:lstStyle/>
            <a:p>
              <a:pPr algn="ctr"/>
              <a:r>
                <a:rPr lang="en-US" dirty="0"/>
                <a:t>Five Daily </a:t>
              </a:r>
              <a:r>
                <a:rPr lang="en-US" u="sng" dirty="0"/>
                <a:t>Vagina</a:t>
              </a:r>
              <a:r>
                <a:rPr lang="en-US" dirty="0"/>
                <a:t>l Dose Exposure Visit (N = 18 female participants)</a:t>
              </a:r>
            </a:p>
            <a:p>
              <a:pPr algn="ctr"/>
              <a:endParaRPr lang="en-US" dirty="0"/>
            </a:p>
            <a:p>
              <a:pPr algn="ctr"/>
              <a:r>
                <a:rPr lang="en-US" dirty="0"/>
                <a:t>OB-002H: HEC placebo gel (2:1) </a:t>
              </a:r>
            </a:p>
          </p:txBody>
        </p:sp>
        <p:sp>
          <p:nvSpPr>
            <p:cNvPr id="8" name="TextBox 7"/>
            <p:cNvSpPr txBox="1"/>
            <p:nvPr/>
          </p:nvSpPr>
          <p:spPr>
            <a:xfrm>
              <a:off x="3642908" y="3291844"/>
              <a:ext cx="1544782" cy="369332"/>
            </a:xfrm>
            <a:prstGeom prst="rect">
              <a:avLst/>
            </a:prstGeom>
            <a:solidFill>
              <a:schemeClr val="accent2">
                <a:lumMod val="20000"/>
                <a:lumOff val="80000"/>
              </a:schemeClr>
            </a:solidFill>
            <a:ln>
              <a:solidFill>
                <a:schemeClr val="tx1"/>
              </a:solidFill>
            </a:ln>
          </p:spPr>
          <p:txBody>
            <a:bodyPr wrap="none" rtlCol="0">
              <a:spAutoFit/>
            </a:bodyPr>
            <a:lstStyle/>
            <a:p>
              <a:pPr algn="ctr"/>
              <a:r>
                <a:rPr lang="en-US" dirty="0"/>
                <a:t>Follow-up visit</a:t>
              </a:r>
            </a:p>
          </p:txBody>
        </p:sp>
        <p:sp>
          <p:nvSpPr>
            <p:cNvPr id="9" name="TextBox 8"/>
            <p:cNvSpPr txBox="1"/>
            <p:nvPr/>
          </p:nvSpPr>
          <p:spPr>
            <a:xfrm>
              <a:off x="1129046" y="4025264"/>
              <a:ext cx="6572505" cy="369332"/>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dirty="0"/>
                <a:t>Single </a:t>
              </a:r>
              <a:r>
                <a:rPr lang="en-US" u="sng" dirty="0"/>
                <a:t>Rectal</a:t>
              </a:r>
              <a:r>
                <a:rPr lang="en-US" dirty="0"/>
                <a:t> Dose Exposure Visit (N = 6 male or female participants) </a:t>
              </a:r>
            </a:p>
          </p:txBody>
        </p:sp>
        <p:sp>
          <p:nvSpPr>
            <p:cNvPr id="10" name="TextBox 9"/>
            <p:cNvSpPr txBox="1"/>
            <p:nvPr/>
          </p:nvSpPr>
          <p:spPr>
            <a:xfrm>
              <a:off x="903346" y="4756893"/>
              <a:ext cx="7023911" cy="923330"/>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dirty="0"/>
                <a:t>Five Daily </a:t>
              </a:r>
              <a:r>
                <a:rPr lang="en-US" u="sng" dirty="0"/>
                <a:t>Rectal</a:t>
              </a:r>
              <a:r>
                <a:rPr lang="en-US" dirty="0"/>
                <a:t> Dose Exposure Visit (N = 18 male or female participants)</a:t>
              </a:r>
            </a:p>
            <a:p>
              <a:pPr algn="ctr"/>
              <a:endParaRPr lang="en-US" dirty="0"/>
            </a:p>
            <a:p>
              <a:pPr algn="ctr"/>
              <a:r>
                <a:rPr lang="en-US" dirty="0"/>
                <a:t>OB-002H: HEC placebo gel (2:1) </a:t>
              </a:r>
            </a:p>
          </p:txBody>
        </p:sp>
        <p:sp>
          <p:nvSpPr>
            <p:cNvPr id="11" name="TextBox 10"/>
            <p:cNvSpPr txBox="1"/>
            <p:nvPr/>
          </p:nvSpPr>
          <p:spPr>
            <a:xfrm>
              <a:off x="3708535" y="5913120"/>
              <a:ext cx="1544782" cy="369332"/>
            </a:xfrm>
            <a:prstGeom prst="rect">
              <a:avLst/>
            </a:prstGeom>
            <a:solidFill>
              <a:schemeClr val="accent3">
                <a:lumMod val="40000"/>
                <a:lumOff val="60000"/>
              </a:schemeClr>
            </a:solidFill>
            <a:ln>
              <a:solidFill>
                <a:schemeClr val="tx1"/>
              </a:solidFill>
            </a:ln>
          </p:spPr>
          <p:txBody>
            <a:bodyPr wrap="none" rtlCol="0">
              <a:spAutoFit/>
            </a:bodyPr>
            <a:lstStyle/>
            <a:p>
              <a:pPr algn="ctr"/>
              <a:r>
                <a:rPr lang="en-US" dirty="0"/>
                <a:t>Follow-up visit</a:t>
              </a:r>
            </a:p>
          </p:txBody>
        </p:sp>
        <p:cxnSp>
          <p:nvCxnSpPr>
            <p:cNvPr id="13" name="Straight Connector 12"/>
            <p:cNvCxnSpPr/>
            <p:nvPr/>
          </p:nvCxnSpPr>
          <p:spPr>
            <a:xfrm>
              <a:off x="838200" y="1341120"/>
              <a:ext cx="73914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14400" y="3779520"/>
              <a:ext cx="73914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90600" y="6522720"/>
              <a:ext cx="7391400"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1000" y="152400"/>
              <a:ext cx="8305800" cy="6553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506183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F372-C021-44C4-9AA4-3AD63FE49C83}"/>
              </a:ext>
            </a:extLst>
          </p:cNvPr>
          <p:cNvSpPr>
            <a:spLocks noGrp="1"/>
          </p:cNvSpPr>
          <p:nvPr>
            <p:ph type="title"/>
          </p:nvPr>
        </p:nvSpPr>
        <p:spPr/>
        <p:txBody>
          <a:bodyPr/>
          <a:lstStyle/>
          <a:p>
            <a:r>
              <a:rPr lang="en-GB" dirty="0"/>
              <a:t>Broad Spectrum STI Microbicides</a:t>
            </a:r>
          </a:p>
        </p:txBody>
      </p:sp>
      <p:sp>
        <p:nvSpPr>
          <p:cNvPr id="3" name="Content Placeholder 2">
            <a:extLst>
              <a:ext uri="{FF2B5EF4-FFF2-40B4-BE49-F238E27FC236}">
                <a16:creationId xmlns:a16="http://schemas.microsoft.com/office/drawing/2014/main" id="{95FA8561-AE9D-4FBF-BAE6-1B2D042A3AF0}"/>
              </a:ext>
            </a:extLst>
          </p:cNvPr>
          <p:cNvSpPr>
            <a:spLocks noGrp="1"/>
          </p:cNvSpPr>
          <p:nvPr>
            <p:ph idx="1"/>
          </p:nvPr>
        </p:nvSpPr>
        <p:spPr>
          <a:xfrm>
            <a:off x="457200" y="1600201"/>
            <a:ext cx="8229600" cy="3429000"/>
          </a:xfrm>
        </p:spPr>
        <p:txBody>
          <a:bodyPr/>
          <a:lstStyle/>
          <a:p>
            <a:r>
              <a:rPr lang="en-GB" dirty="0"/>
              <a:t>Tenofovir (HIV, HBV, HSV)</a:t>
            </a:r>
          </a:p>
          <a:p>
            <a:r>
              <a:rPr lang="en-GB" dirty="0"/>
              <a:t>Population Council (HIV, HSV, HPV)</a:t>
            </a:r>
          </a:p>
          <a:p>
            <a:r>
              <a:rPr lang="en-GB" dirty="0"/>
              <a:t>Bacterial STIs</a:t>
            </a:r>
          </a:p>
          <a:p>
            <a:pPr lvl="1"/>
            <a:r>
              <a:rPr lang="en-GB" dirty="0"/>
              <a:t>Antimicrobial peptides</a:t>
            </a:r>
          </a:p>
          <a:p>
            <a:pPr lvl="2"/>
            <a:r>
              <a:rPr lang="en-GB" dirty="0"/>
              <a:t>Octglycerol</a:t>
            </a:r>
            <a:r>
              <a:rPr lang="en-GB" baseline="30000" dirty="0"/>
              <a:t>1</a:t>
            </a:r>
          </a:p>
          <a:p>
            <a:pPr lvl="2"/>
            <a:r>
              <a:rPr lang="en-GB" dirty="0"/>
              <a:t>LL-37</a:t>
            </a:r>
            <a:r>
              <a:rPr lang="en-GB" baseline="30000" dirty="0"/>
              <a:t>2</a:t>
            </a:r>
          </a:p>
          <a:p>
            <a:endParaRPr lang="en-GB" dirty="0"/>
          </a:p>
        </p:txBody>
      </p:sp>
      <p:sp>
        <p:nvSpPr>
          <p:cNvPr id="4" name="TextBox 3">
            <a:extLst>
              <a:ext uri="{FF2B5EF4-FFF2-40B4-BE49-F238E27FC236}">
                <a16:creationId xmlns:a16="http://schemas.microsoft.com/office/drawing/2014/main" id="{2029BA52-C576-4352-85DB-1CC44C3FABD6}"/>
              </a:ext>
            </a:extLst>
          </p:cNvPr>
          <p:cNvSpPr txBox="1"/>
          <p:nvPr/>
        </p:nvSpPr>
        <p:spPr>
          <a:xfrm>
            <a:off x="609600" y="6019800"/>
            <a:ext cx="4384918" cy="646331"/>
          </a:xfrm>
          <a:prstGeom prst="rect">
            <a:avLst/>
          </a:prstGeom>
          <a:noFill/>
        </p:spPr>
        <p:txBody>
          <a:bodyPr wrap="none" rtlCol="0">
            <a:spAutoFit/>
          </a:bodyPr>
          <a:lstStyle/>
          <a:p>
            <a:r>
              <a:rPr lang="en-GB" baseline="30000" dirty="0"/>
              <a:t>1</a:t>
            </a:r>
            <a:r>
              <a:rPr lang="en-GB" dirty="0"/>
              <a:t>Wang et al. </a:t>
            </a:r>
            <a:r>
              <a:rPr lang="da-DK" dirty="0"/>
              <a:t>Drug Dev Ind Pharm. 2012</a:t>
            </a:r>
          </a:p>
          <a:p>
            <a:r>
              <a:rPr lang="da-DK" baseline="30000" dirty="0"/>
              <a:t>2</a:t>
            </a:r>
            <a:r>
              <a:rPr lang="en-GB" dirty="0" err="1"/>
              <a:t>Srakaew</a:t>
            </a:r>
            <a:r>
              <a:rPr lang="en-GB" dirty="0"/>
              <a:t> N et al. Human Reproduction 2014</a:t>
            </a:r>
          </a:p>
        </p:txBody>
      </p:sp>
    </p:spTree>
    <p:extLst>
      <p:ext uri="{BB962C8B-B14F-4D97-AF65-F5344CB8AC3E}">
        <p14:creationId xmlns:p14="http://schemas.microsoft.com/office/powerpoint/2010/main" val="78092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A08B136-50CB-47E6-94A1-6E61468A2206}"/>
              </a:ext>
            </a:extLst>
          </p:cNvPr>
          <p:cNvSpPr>
            <a:spLocks noGrp="1" noChangeArrowheads="1"/>
          </p:cNvSpPr>
          <p:nvPr>
            <p:ph type="title"/>
          </p:nvPr>
        </p:nvSpPr>
        <p:spPr>
          <a:xfrm>
            <a:off x="685800" y="381000"/>
            <a:ext cx="7772400" cy="1143000"/>
          </a:xfrm>
        </p:spPr>
        <p:txBody>
          <a:bodyPr/>
          <a:lstStyle/>
          <a:p>
            <a:r>
              <a:rPr lang="en-US" altLang="en-US" dirty="0"/>
              <a:t>Overview</a:t>
            </a:r>
          </a:p>
        </p:txBody>
      </p:sp>
      <p:sp>
        <p:nvSpPr>
          <p:cNvPr id="5" name="Content Placeholder 4">
            <a:extLst>
              <a:ext uri="{FF2B5EF4-FFF2-40B4-BE49-F238E27FC236}">
                <a16:creationId xmlns:a16="http://schemas.microsoft.com/office/drawing/2014/main" id="{02BEC58C-5C36-4055-8323-B258E89E0F87}"/>
              </a:ext>
            </a:extLst>
          </p:cNvPr>
          <p:cNvSpPr>
            <a:spLocks noGrp="1" noChangeArrowheads="1"/>
          </p:cNvSpPr>
          <p:nvPr>
            <p:ph idx="1"/>
          </p:nvPr>
        </p:nvSpPr>
        <p:spPr>
          <a:xfrm>
            <a:off x="685800" y="1524000"/>
            <a:ext cx="7772400" cy="4724400"/>
          </a:xfrm>
        </p:spPr>
        <p:txBody>
          <a:bodyPr/>
          <a:lstStyle/>
          <a:p>
            <a:r>
              <a:rPr lang="en-US" altLang="en-US" dirty="0"/>
              <a:t>Rectal susceptibility to HIV/STI</a:t>
            </a:r>
          </a:p>
          <a:p>
            <a:r>
              <a:rPr lang="en-US" altLang="en-US" dirty="0"/>
              <a:t>Potential interventions</a:t>
            </a:r>
          </a:p>
          <a:p>
            <a:r>
              <a:rPr lang="en-US" altLang="en-US" dirty="0"/>
              <a:t>Rectal microbicides</a:t>
            </a:r>
          </a:p>
          <a:p>
            <a:pPr lvl="1"/>
            <a:r>
              <a:rPr lang="en-US" altLang="en-US" dirty="0"/>
              <a:t>State of the science</a:t>
            </a:r>
          </a:p>
          <a:p>
            <a:pPr lvl="1"/>
            <a:r>
              <a:rPr lang="en-US" altLang="en-US" dirty="0"/>
              <a:t>Trial findings</a:t>
            </a:r>
          </a:p>
          <a:p>
            <a:pPr lvl="1"/>
            <a:r>
              <a:rPr lang="en-US" altLang="en-US" dirty="0"/>
              <a:t>Ongoing and future studies</a:t>
            </a:r>
          </a:p>
          <a:p>
            <a:pPr lvl="1"/>
            <a:r>
              <a:rPr lang="en-US" altLang="en-US" dirty="0"/>
              <a:t>Funding for microbicide research</a:t>
            </a:r>
          </a:p>
          <a:p>
            <a:endParaRPr lang="en-US" altLang="en-US" dirty="0"/>
          </a:p>
        </p:txBody>
      </p:sp>
    </p:spTree>
    <p:extLst>
      <p:ext uri="{BB962C8B-B14F-4D97-AF65-F5344CB8AC3E}">
        <p14:creationId xmlns:p14="http://schemas.microsoft.com/office/powerpoint/2010/main" val="2495977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So </a:t>
            </a:r>
            <a:r>
              <a:rPr lang="es-ES" dirty="0" err="1"/>
              <a:t>Is</a:t>
            </a:r>
            <a:r>
              <a:rPr lang="es-ES" dirty="0"/>
              <a:t> </a:t>
            </a:r>
            <a:r>
              <a:rPr lang="es-ES" dirty="0" err="1"/>
              <a:t>It</a:t>
            </a:r>
            <a:r>
              <a:rPr lang="es-ES" dirty="0"/>
              <a:t> </a:t>
            </a:r>
            <a:r>
              <a:rPr lang="es-ES" dirty="0" err="1"/>
              <a:t>Possible</a:t>
            </a:r>
            <a:r>
              <a:rPr lang="es-ES" dirty="0"/>
              <a:t>?</a:t>
            </a:r>
            <a:endParaRPr lang="en-GB" dirty="0"/>
          </a:p>
        </p:txBody>
      </p:sp>
      <p:sp>
        <p:nvSpPr>
          <p:cNvPr id="3" name="Content Placeholder 2"/>
          <p:cNvSpPr>
            <a:spLocks noGrp="1"/>
          </p:cNvSpPr>
          <p:nvPr>
            <p:ph idx="1"/>
          </p:nvPr>
        </p:nvSpPr>
        <p:spPr>
          <a:xfrm>
            <a:off x="457200" y="1424565"/>
            <a:ext cx="8229600" cy="4525963"/>
          </a:xfrm>
        </p:spPr>
        <p:txBody>
          <a:bodyPr>
            <a:normAutofit lnSpcReduction="10000"/>
          </a:bodyPr>
          <a:lstStyle/>
          <a:p>
            <a:r>
              <a:rPr lang="es-ES" dirty="0"/>
              <a:t>In </a:t>
            </a:r>
            <a:r>
              <a:rPr lang="es-ES" dirty="0" err="1"/>
              <a:t>the</a:t>
            </a:r>
            <a:r>
              <a:rPr lang="es-ES" dirty="0"/>
              <a:t> </a:t>
            </a:r>
            <a:r>
              <a:rPr lang="es-ES" dirty="0" err="1"/>
              <a:t>absence</a:t>
            </a:r>
            <a:r>
              <a:rPr lang="es-ES" dirty="0"/>
              <a:t> of federal </a:t>
            </a:r>
            <a:r>
              <a:rPr lang="es-ES" dirty="0" err="1"/>
              <a:t>or</a:t>
            </a:r>
            <a:r>
              <a:rPr lang="es-ES" dirty="0"/>
              <a:t> </a:t>
            </a:r>
            <a:r>
              <a:rPr lang="es-ES" dirty="0" err="1"/>
              <a:t>philanthropic</a:t>
            </a:r>
            <a:r>
              <a:rPr lang="es-ES" dirty="0"/>
              <a:t> </a:t>
            </a:r>
            <a:r>
              <a:rPr lang="es-ES" dirty="0" err="1"/>
              <a:t>funding</a:t>
            </a:r>
            <a:r>
              <a:rPr lang="es-ES" dirty="0"/>
              <a:t>  </a:t>
            </a:r>
            <a:r>
              <a:rPr lang="es-ES" dirty="0" err="1"/>
              <a:t>moving</a:t>
            </a:r>
            <a:r>
              <a:rPr lang="es-ES" dirty="0"/>
              <a:t> a </a:t>
            </a:r>
            <a:r>
              <a:rPr lang="es-ES" dirty="0" err="1"/>
              <a:t>candidate</a:t>
            </a:r>
            <a:r>
              <a:rPr lang="es-ES" dirty="0"/>
              <a:t> rectal </a:t>
            </a:r>
            <a:r>
              <a:rPr lang="es-ES" dirty="0" err="1"/>
              <a:t>microbicide</a:t>
            </a:r>
            <a:r>
              <a:rPr lang="es-ES" dirty="0"/>
              <a:t> </a:t>
            </a:r>
            <a:r>
              <a:rPr lang="es-ES" dirty="0" err="1"/>
              <a:t>through</a:t>
            </a:r>
            <a:r>
              <a:rPr lang="es-ES" dirty="0"/>
              <a:t> to </a:t>
            </a:r>
            <a:r>
              <a:rPr lang="es-ES" dirty="0" err="1"/>
              <a:t>licensure</a:t>
            </a:r>
            <a:r>
              <a:rPr lang="es-ES" dirty="0"/>
              <a:t> </a:t>
            </a:r>
            <a:r>
              <a:rPr lang="es-ES" dirty="0" err="1"/>
              <a:t>will</a:t>
            </a:r>
            <a:r>
              <a:rPr lang="es-ES" dirty="0"/>
              <a:t> be </a:t>
            </a:r>
            <a:r>
              <a:rPr lang="es-ES" dirty="0" err="1"/>
              <a:t>very</a:t>
            </a:r>
            <a:r>
              <a:rPr lang="es-ES" dirty="0"/>
              <a:t> </a:t>
            </a:r>
            <a:r>
              <a:rPr lang="es-ES" dirty="0" err="1"/>
              <a:t>challenging</a:t>
            </a:r>
            <a:r>
              <a:rPr lang="es-ES" dirty="0"/>
              <a:t>.</a:t>
            </a:r>
          </a:p>
          <a:p>
            <a:r>
              <a:rPr lang="es-ES" dirty="0"/>
              <a:t>Big </a:t>
            </a:r>
            <a:r>
              <a:rPr lang="es-ES" dirty="0" err="1"/>
              <a:t>Pharma</a:t>
            </a:r>
            <a:r>
              <a:rPr lang="es-ES" dirty="0"/>
              <a:t> have the </a:t>
            </a:r>
            <a:r>
              <a:rPr lang="es-ES" dirty="0" err="1"/>
              <a:t>resources</a:t>
            </a:r>
            <a:r>
              <a:rPr lang="es-ES" dirty="0"/>
              <a:t> and the </a:t>
            </a:r>
            <a:r>
              <a:rPr lang="es-ES" dirty="0" err="1"/>
              <a:t>capacity</a:t>
            </a:r>
            <a:r>
              <a:rPr lang="es-ES" dirty="0"/>
              <a:t> to make this happen</a:t>
            </a:r>
          </a:p>
          <a:p>
            <a:pPr lvl="1"/>
            <a:r>
              <a:rPr lang="es-ES" dirty="0" err="1"/>
              <a:t>Less</a:t>
            </a:r>
            <a:r>
              <a:rPr lang="es-ES" dirty="0"/>
              <a:t> </a:t>
            </a:r>
            <a:r>
              <a:rPr lang="es-ES" dirty="0" err="1"/>
              <a:t>certain</a:t>
            </a:r>
            <a:r>
              <a:rPr lang="es-ES" dirty="0"/>
              <a:t> if they have the </a:t>
            </a:r>
            <a:r>
              <a:rPr lang="es-ES" dirty="0" err="1"/>
              <a:t>interest</a:t>
            </a:r>
            <a:r>
              <a:rPr lang="es-ES" dirty="0"/>
              <a:t> to do so as this would </a:t>
            </a:r>
            <a:r>
              <a:rPr lang="es-ES" dirty="0" err="1"/>
              <a:t>canabalize</a:t>
            </a:r>
            <a:r>
              <a:rPr lang="es-ES" dirty="0"/>
              <a:t> the oral PrEP </a:t>
            </a:r>
            <a:r>
              <a:rPr lang="es-ES" dirty="0" err="1"/>
              <a:t>franchise</a:t>
            </a:r>
            <a:r>
              <a:rPr lang="es-ES" dirty="0"/>
              <a:t> and/or </a:t>
            </a:r>
            <a:r>
              <a:rPr lang="es-ES" dirty="0" err="1"/>
              <a:t>emerging</a:t>
            </a:r>
            <a:r>
              <a:rPr lang="es-ES" dirty="0"/>
              <a:t> </a:t>
            </a:r>
            <a:r>
              <a:rPr lang="es-ES" dirty="0" err="1"/>
              <a:t>approaches</a:t>
            </a:r>
            <a:r>
              <a:rPr lang="es-ES" dirty="0"/>
              <a:t> such as IM </a:t>
            </a:r>
            <a:r>
              <a:rPr lang="es-ES" dirty="0" err="1"/>
              <a:t>cabotegravir</a:t>
            </a:r>
            <a:endParaRPr lang="en-GB" dirty="0"/>
          </a:p>
        </p:txBody>
      </p:sp>
    </p:spTree>
    <p:extLst>
      <p:ext uri="{BB962C8B-B14F-4D97-AF65-F5344CB8AC3E}">
        <p14:creationId xmlns:p14="http://schemas.microsoft.com/office/powerpoint/2010/main" val="275104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s-ES" dirty="0"/>
              <a:t>Summary</a:t>
            </a:r>
            <a:endParaRPr lang="en-GB" dirty="0"/>
          </a:p>
        </p:txBody>
      </p:sp>
      <p:sp>
        <p:nvSpPr>
          <p:cNvPr id="3" name="Content Placeholder 2"/>
          <p:cNvSpPr>
            <a:spLocks noGrp="1"/>
          </p:cNvSpPr>
          <p:nvPr>
            <p:ph idx="1"/>
          </p:nvPr>
        </p:nvSpPr>
        <p:spPr>
          <a:xfrm>
            <a:off x="457200" y="1149927"/>
            <a:ext cx="8458200" cy="5250873"/>
          </a:xfrm>
        </p:spPr>
        <p:txBody>
          <a:bodyPr>
            <a:normAutofit lnSpcReduction="10000"/>
          </a:bodyPr>
          <a:lstStyle/>
          <a:p>
            <a:r>
              <a:rPr lang="es-ES" dirty="0"/>
              <a:t>The rectal mucosa continues to be a </a:t>
            </a:r>
            <a:r>
              <a:rPr lang="es-ES" dirty="0" err="1"/>
              <a:t>major</a:t>
            </a:r>
            <a:r>
              <a:rPr lang="es-ES" dirty="0"/>
              <a:t> portal of </a:t>
            </a:r>
            <a:r>
              <a:rPr lang="es-ES" dirty="0" err="1"/>
              <a:t>entry</a:t>
            </a:r>
            <a:r>
              <a:rPr lang="es-ES" dirty="0"/>
              <a:t> for HIV infection</a:t>
            </a:r>
          </a:p>
          <a:p>
            <a:r>
              <a:rPr lang="es-ES" dirty="0"/>
              <a:t>PrEP is a </a:t>
            </a:r>
            <a:r>
              <a:rPr lang="es-ES" dirty="0" err="1"/>
              <a:t>huge</a:t>
            </a:r>
            <a:r>
              <a:rPr lang="es-ES" dirty="0"/>
              <a:t> </a:t>
            </a:r>
            <a:r>
              <a:rPr lang="es-ES" dirty="0" err="1"/>
              <a:t>advance</a:t>
            </a:r>
            <a:r>
              <a:rPr lang="es-ES" dirty="0"/>
              <a:t> for HIV prevention but may lead to </a:t>
            </a:r>
            <a:r>
              <a:rPr lang="es-ES" dirty="0" err="1"/>
              <a:t>increases</a:t>
            </a:r>
            <a:r>
              <a:rPr lang="es-ES" dirty="0"/>
              <a:t> in condomless sex and associated </a:t>
            </a:r>
            <a:r>
              <a:rPr lang="es-ES" dirty="0" err="1"/>
              <a:t>anorectal</a:t>
            </a:r>
            <a:r>
              <a:rPr lang="es-ES" dirty="0"/>
              <a:t> </a:t>
            </a:r>
            <a:r>
              <a:rPr lang="es-ES" dirty="0" err="1"/>
              <a:t>STIs</a:t>
            </a:r>
            <a:endParaRPr lang="es-ES" dirty="0"/>
          </a:p>
          <a:p>
            <a:r>
              <a:rPr lang="es-ES" dirty="0" err="1"/>
              <a:t>Further</a:t>
            </a:r>
            <a:r>
              <a:rPr lang="es-ES" dirty="0"/>
              <a:t> work need to define the role of the microbiome in </a:t>
            </a:r>
            <a:r>
              <a:rPr lang="es-ES" dirty="0" err="1"/>
              <a:t>vulnerability</a:t>
            </a:r>
            <a:r>
              <a:rPr lang="es-ES" dirty="0"/>
              <a:t> to HIV infection</a:t>
            </a:r>
          </a:p>
          <a:p>
            <a:r>
              <a:rPr lang="es-ES" dirty="0"/>
              <a:t>Rectal </a:t>
            </a:r>
            <a:r>
              <a:rPr lang="es-ES" dirty="0" err="1"/>
              <a:t>microbicide</a:t>
            </a:r>
            <a:r>
              <a:rPr lang="es-ES" dirty="0"/>
              <a:t> development continues but </a:t>
            </a:r>
            <a:r>
              <a:rPr lang="es-ES" dirty="0" err="1"/>
              <a:t>funding</a:t>
            </a:r>
            <a:r>
              <a:rPr lang="es-ES" dirty="0"/>
              <a:t> will </a:t>
            </a:r>
            <a:r>
              <a:rPr lang="es-ES" dirty="0" err="1"/>
              <a:t>become</a:t>
            </a:r>
            <a:r>
              <a:rPr lang="es-ES" dirty="0"/>
              <a:t> a critical issues in the next 1-2 years</a:t>
            </a:r>
            <a:endParaRPr lang="en-GB" dirty="0">
              <a:solidFill>
                <a:srgbClr val="FF0000"/>
              </a:solidFill>
            </a:endParaRPr>
          </a:p>
        </p:txBody>
      </p:sp>
    </p:spTree>
    <p:extLst>
      <p:ext uri="{BB962C8B-B14F-4D97-AF65-F5344CB8AC3E}">
        <p14:creationId xmlns:p14="http://schemas.microsoft.com/office/powerpoint/2010/main" val="59415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Thank You</a:t>
            </a:r>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10969004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704F1-C85F-4B91-ABB1-6B2286122E45}"/>
              </a:ext>
            </a:extLst>
          </p:cNvPr>
          <p:cNvSpPr>
            <a:spLocks noGrp="1"/>
          </p:cNvSpPr>
          <p:nvPr>
            <p:ph type="title"/>
          </p:nvPr>
        </p:nvSpPr>
        <p:spPr>
          <a:xfrm>
            <a:off x="482247" y="5513985"/>
            <a:ext cx="8179506" cy="1115415"/>
          </a:xfrm>
        </p:spPr>
        <p:txBody>
          <a:bodyPr vert="horz" lIns="91440" tIns="45720" rIns="91440" bIns="45720" rtlCol="0" anchor="b">
            <a:normAutofit fontScale="90000"/>
          </a:bodyPr>
          <a:lstStyle/>
          <a:p>
            <a:pPr>
              <a:lnSpc>
                <a:spcPct val="90000"/>
              </a:lnSpc>
            </a:pPr>
            <a:r>
              <a:rPr lang="en-US" sz="6000" kern="1200" dirty="0">
                <a:solidFill>
                  <a:schemeClr val="tx1"/>
                </a:solidFill>
                <a:latin typeface="+mj-lt"/>
                <a:ea typeface="+mj-ea"/>
                <a:cs typeface="+mj-cs"/>
              </a:rPr>
              <a:t>Anatomical Considerations</a:t>
            </a:r>
          </a:p>
        </p:txBody>
      </p:sp>
      <p:pic>
        <p:nvPicPr>
          <p:cNvPr id="1026" name="Picture 2" descr="Fig3_1_">
            <a:extLst>
              <a:ext uri="{FF2B5EF4-FFF2-40B4-BE49-F238E27FC236}">
                <a16:creationId xmlns:a16="http://schemas.microsoft.com/office/drawing/2014/main" id="{A977130F-2E40-4D98-9BC3-6968BA2252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32" r="18573" b="-4"/>
          <a:stretch/>
        </p:blipFill>
        <p:spPr bwMode="auto">
          <a:xfrm>
            <a:off x="241221" y="1263280"/>
            <a:ext cx="2846070" cy="393097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0000095-CC01-483B-8987-6CFD71F39ACC}"/>
              </a:ext>
            </a:extLst>
          </p:cNvPr>
          <p:cNvPicPr>
            <a:picLocks noChangeAspect="1"/>
          </p:cNvPicPr>
          <p:nvPr/>
        </p:nvPicPr>
        <p:blipFill rotWithShape="1">
          <a:blip r:embed="rId4"/>
          <a:srcRect l="21838" r="32912" b="1"/>
          <a:stretch/>
        </p:blipFill>
        <p:spPr>
          <a:xfrm>
            <a:off x="6159579" y="1218187"/>
            <a:ext cx="2846070" cy="3930978"/>
          </a:xfrm>
          <a:prstGeom prst="rect">
            <a:avLst/>
          </a:prstGeom>
        </p:spPr>
      </p:pic>
      <p:pic>
        <p:nvPicPr>
          <p:cNvPr id="1028" name="Picture 4" descr="http://medcell.med.yale.edu/histology/gi_tract_lab/images/quiz2.jpg">
            <a:extLst>
              <a:ext uri="{FF2B5EF4-FFF2-40B4-BE49-F238E27FC236}">
                <a16:creationId xmlns:a16="http://schemas.microsoft.com/office/drawing/2014/main" id="{ADA9718D-1FF9-44E6-AB9E-57CCD21A24A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170" r="34769" b="-1"/>
          <a:stretch/>
        </p:blipFill>
        <p:spPr bwMode="auto">
          <a:xfrm>
            <a:off x="3200400" y="1218187"/>
            <a:ext cx="2846070" cy="3930978"/>
          </a:xfrm>
          <a:prstGeom prst="rect">
            <a:avLst/>
          </a:prstGeom>
          <a:noFill/>
          <a:extLst>
            <a:ext uri="{909E8E84-426E-40DD-AFC4-6F175D3DCCD1}">
              <a14:hiddenFill xmlns:a14="http://schemas.microsoft.com/office/drawing/2010/main">
                <a:solidFill>
                  <a:srgbClr val="FFFFFF"/>
                </a:solidFill>
              </a14:hiddenFill>
            </a:ext>
          </a:extLst>
        </p:spPr>
      </p:pic>
      <p:cxnSp>
        <p:nvCxnSpPr>
          <p:cNvPr id="1030" name="Straight Connector 72">
            <a:extLst>
              <a:ext uri="{FF2B5EF4-FFF2-40B4-BE49-F238E27FC236}">
                <a16:creationId xmlns:a16="http://schemas.microsoft.com/office/drawing/2014/main" id="{60188E89-AF78-40F6-B787-E9BD9C6256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43000" y="5778706"/>
            <a:ext cx="6858000" cy="0"/>
          </a:xfrm>
          <a:prstGeom prst="line">
            <a:avLst/>
          </a:prstGeom>
          <a:ln>
            <a:solidFill>
              <a:srgbClr val="FA629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1693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C90C2-D8BA-418C-B29E-3D2F7D657CC5}"/>
              </a:ext>
            </a:extLst>
          </p:cNvPr>
          <p:cNvSpPr>
            <a:spLocks noGrp="1"/>
          </p:cNvSpPr>
          <p:nvPr>
            <p:ph type="title"/>
          </p:nvPr>
        </p:nvSpPr>
        <p:spPr/>
        <p:txBody>
          <a:bodyPr/>
          <a:lstStyle/>
          <a:p>
            <a:r>
              <a:rPr lang="en-GB" dirty="0"/>
              <a:t>GALT Vulnerability to HIV</a:t>
            </a:r>
          </a:p>
        </p:txBody>
      </p:sp>
      <p:pic>
        <p:nvPicPr>
          <p:cNvPr id="3" name="Picture 2">
            <a:extLst>
              <a:ext uri="{FF2B5EF4-FFF2-40B4-BE49-F238E27FC236}">
                <a16:creationId xmlns:a16="http://schemas.microsoft.com/office/drawing/2014/main" id="{F93E0E44-9DEE-4F63-8123-88B67F7F2DE7}"/>
              </a:ext>
            </a:extLst>
          </p:cNvPr>
          <p:cNvPicPr>
            <a:picLocks noChangeAspect="1"/>
          </p:cNvPicPr>
          <p:nvPr/>
        </p:nvPicPr>
        <p:blipFill>
          <a:blip r:embed="rId3"/>
          <a:stretch>
            <a:fillRect/>
          </a:stretch>
        </p:blipFill>
        <p:spPr>
          <a:xfrm>
            <a:off x="21333" y="1860056"/>
            <a:ext cx="4558287" cy="3505200"/>
          </a:xfrm>
          <a:prstGeom prst="rect">
            <a:avLst/>
          </a:prstGeom>
        </p:spPr>
      </p:pic>
      <p:sp>
        <p:nvSpPr>
          <p:cNvPr id="5" name="TextBox 4">
            <a:extLst>
              <a:ext uri="{FF2B5EF4-FFF2-40B4-BE49-F238E27FC236}">
                <a16:creationId xmlns:a16="http://schemas.microsoft.com/office/drawing/2014/main" id="{A960CE91-8301-450D-B4CE-354E2E318075}"/>
              </a:ext>
            </a:extLst>
          </p:cNvPr>
          <p:cNvSpPr txBox="1"/>
          <p:nvPr/>
        </p:nvSpPr>
        <p:spPr>
          <a:xfrm>
            <a:off x="647619" y="5498068"/>
            <a:ext cx="3305713" cy="369332"/>
          </a:xfrm>
          <a:prstGeom prst="rect">
            <a:avLst/>
          </a:prstGeom>
          <a:noFill/>
        </p:spPr>
        <p:txBody>
          <a:bodyPr wrap="none" rtlCol="0">
            <a:spAutoFit/>
          </a:bodyPr>
          <a:lstStyle/>
          <a:p>
            <a:r>
              <a:rPr lang="en-GB" dirty="0"/>
              <a:t>CD4+/CCR5+ T cell in blood &amp; gut</a:t>
            </a:r>
          </a:p>
        </p:txBody>
      </p:sp>
      <p:grpSp>
        <p:nvGrpSpPr>
          <p:cNvPr id="16" name="Group 15">
            <a:extLst>
              <a:ext uri="{FF2B5EF4-FFF2-40B4-BE49-F238E27FC236}">
                <a16:creationId xmlns:a16="http://schemas.microsoft.com/office/drawing/2014/main" id="{915D11A5-910F-4027-981F-A70FC6476E26}"/>
              </a:ext>
            </a:extLst>
          </p:cNvPr>
          <p:cNvGrpSpPr/>
          <p:nvPr/>
        </p:nvGrpSpPr>
        <p:grpSpPr>
          <a:xfrm>
            <a:off x="4356351" y="1485044"/>
            <a:ext cx="4020319" cy="5028687"/>
            <a:chOff x="4356351" y="1485044"/>
            <a:chExt cx="4020319" cy="5028687"/>
          </a:xfrm>
        </p:grpSpPr>
        <p:pic>
          <p:nvPicPr>
            <p:cNvPr id="4" name="Picture 3">
              <a:extLst>
                <a:ext uri="{FF2B5EF4-FFF2-40B4-BE49-F238E27FC236}">
                  <a16:creationId xmlns:a16="http://schemas.microsoft.com/office/drawing/2014/main" id="{387437D7-0175-4DBE-AC29-9B1D6806FB84}"/>
                </a:ext>
              </a:extLst>
            </p:cNvPr>
            <p:cNvPicPr>
              <a:picLocks noChangeAspect="1"/>
            </p:cNvPicPr>
            <p:nvPr/>
          </p:nvPicPr>
          <p:blipFill>
            <a:blip r:embed="rId4"/>
            <a:stretch>
              <a:fillRect/>
            </a:stretch>
          </p:blipFill>
          <p:spPr>
            <a:xfrm>
              <a:off x="4356351" y="1485044"/>
              <a:ext cx="4020319" cy="4402341"/>
            </a:xfrm>
            <a:prstGeom prst="rect">
              <a:avLst/>
            </a:prstGeom>
          </p:spPr>
        </p:pic>
        <p:sp>
          <p:nvSpPr>
            <p:cNvPr id="6" name="TextBox 5">
              <a:extLst>
                <a:ext uri="{FF2B5EF4-FFF2-40B4-BE49-F238E27FC236}">
                  <a16:creationId xmlns:a16="http://schemas.microsoft.com/office/drawing/2014/main" id="{F609C5EB-F1A5-4AF5-BC5B-58FEFFC43D6D}"/>
                </a:ext>
              </a:extLst>
            </p:cNvPr>
            <p:cNvSpPr txBox="1"/>
            <p:nvPr/>
          </p:nvSpPr>
          <p:spPr>
            <a:xfrm>
              <a:off x="5257800" y="5867400"/>
              <a:ext cx="1283428" cy="646331"/>
            </a:xfrm>
            <a:prstGeom prst="rect">
              <a:avLst/>
            </a:prstGeom>
            <a:noFill/>
          </p:spPr>
          <p:txBody>
            <a:bodyPr wrap="none" rtlCol="0">
              <a:spAutoFit/>
            </a:bodyPr>
            <a:lstStyle/>
            <a:p>
              <a:r>
                <a:rPr lang="en-GB" dirty="0"/>
                <a:t>PBMC </a:t>
              </a:r>
            </a:p>
            <a:p>
              <a:r>
                <a:rPr lang="en-GB" dirty="0"/>
                <a:t>GALT T cells</a:t>
              </a:r>
            </a:p>
          </p:txBody>
        </p:sp>
        <p:sp>
          <p:nvSpPr>
            <p:cNvPr id="7" name="Flowchart: Connector 6">
              <a:extLst>
                <a:ext uri="{FF2B5EF4-FFF2-40B4-BE49-F238E27FC236}">
                  <a16:creationId xmlns:a16="http://schemas.microsoft.com/office/drawing/2014/main" id="{59945725-A9BF-4229-8ECA-2EB0AABF4E64}"/>
                </a:ext>
              </a:extLst>
            </p:cNvPr>
            <p:cNvSpPr/>
            <p:nvPr/>
          </p:nvSpPr>
          <p:spPr>
            <a:xfrm>
              <a:off x="6705600" y="5954792"/>
              <a:ext cx="152400" cy="141208"/>
            </a:xfrm>
            <a:prstGeom prst="flowChartConnector">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lowchart: Connector 7">
              <a:extLst>
                <a:ext uri="{FF2B5EF4-FFF2-40B4-BE49-F238E27FC236}">
                  <a16:creationId xmlns:a16="http://schemas.microsoft.com/office/drawing/2014/main" id="{E6E4D8E9-DC51-42FA-86F8-A499BA010C88}"/>
                </a:ext>
              </a:extLst>
            </p:cNvPr>
            <p:cNvSpPr/>
            <p:nvPr/>
          </p:nvSpPr>
          <p:spPr>
            <a:xfrm>
              <a:off x="6705600" y="6266436"/>
              <a:ext cx="152400" cy="1412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520B6ACF-3771-4037-AB9F-28B4BFBB2491}"/>
                </a:ext>
              </a:extLst>
            </p:cNvPr>
            <p:cNvSpPr/>
            <p:nvPr/>
          </p:nvSpPr>
          <p:spPr>
            <a:xfrm rot="10800000">
              <a:off x="7086600" y="5954792"/>
              <a:ext cx="152400" cy="141208"/>
            </a:xfrm>
            <a:prstGeom prst="triangl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grpSp>
      <p:sp>
        <p:nvSpPr>
          <p:cNvPr id="10" name="TextBox 9">
            <a:extLst>
              <a:ext uri="{FF2B5EF4-FFF2-40B4-BE49-F238E27FC236}">
                <a16:creationId xmlns:a16="http://schemas.microsoft.com/office/drawing/2014/main" id="{CB466AC3-FCF6-44B6-A4BE-0A9DD7337EF6}"/>
              </a:ext>
            </a:extLst>
          </p:cNvPr>
          <p:cNvSpPr txBox="1"/>
          <p:nvPr/>
        </p:nvSpPr>
        <p:spPr>
          <a:xfrm>
            <a:off x="308069" y="6395200"/>
            <a:ext cx="2516907" cy="369332"/>
          </a:xfrm>
          <a:prstGeom prst="rect">
            <a:avLst/>
          </a:prstGeom>
          <a:noFill/>
        </p:spPr>
        <p:txBody>
          <a:bodyPr wrap="none" rtlCol="0">
            <a:spAutoFit/>
          </a:bodyPr>
          <a:lstStyle/>
          <a:p>
            <a:r>
              <a:rPr lang="en-GB" dirty="0"/>
              <a:t>Anton PA et al AIDS 2000</a:t>
            </a:r>
          </a:p>
        </p:txBody>
      </p:sp>
      <p:grpSp>
        <p:nvGrpSpPr>
          <p:cNvPr id="13" name="Group 12">
            <a:extLst>
              <a:ext uri="{FF2B5EF4-FFF2-40B4-BE49-F238E27FC236}">
                <a16:creationId xmlns:a16="http://schemas.microsoft.com/office/drawing/2014/main" id="{880CC98A-EBC7-4068-A7A0-375119A748F7}"/>
              </a:ext>
            </a:extLst>
          </p:cNvPr>
          <p:cNvGrpSpPr/>
          <p:nvPr/>
        </p:nvGrpSpPr>
        <p:grpSpPr>
          <a:xfrm>
            <a:off x="8009575" y="1860056"/>
            <a:ext cx="677225" cy="2302748"/>
            <a:chOff x="8009575" y="1860056"/>
            <a:chExt cx="677225" cy="2302748"/>
          </a:xfrm>
        </p:grpSpPr>
        <p:sp>
          <p:nvSpPr>
            <p:cNvPr id="11" name="TextBox 10">
              <a:extLst>
                <a:ext uri="{FF2B5EF4-FFF2-40B4-BE49-F238E27FC236}">
                  <a16:creationId xmlns:a16="http://schemas.microsoft.com/office/drawing/2014/main" id="{F5309F8A-45B3-4865-B95D-3830106A72A8}"/>
                </a:ext>
              </a:extLst>
            </p:cNvPr>
            <p:cNvSpPr txBox="1"/>
            <p:nvPr/>
          </p:nvSpPr>
          <p:spPr>
            <a:xfrm>
              <a:off x="8009575" y="1964858"/>
              <a:ext cx="656655" cy="369332"/>
            </a:xfrm>
            <a:prstGeom prst="rect">
              <a:avLst/>
            </a:prstGeom>
            <a:noFill/>
          </p:spPr>
          <p:txBody>
            <a:bodyPr wrap="none" rtlCol="0">
              <a:spAutoFit/>
            </a:bodyPr>
            <a:lstStyle/>
            <a:p>
              <a:r>
                <a:rPr lang="en-GB" dirty="0"/>
                <a:t>GALT</a:t>
              </a:r>
            </a:p>
          </p:txBody>
        </p:sp>
        <p:sp>
          <p:nvSpPr>
            <p:cNvPr id="12" name="TextBox 11">
              <a:extLst>
                <a:ext uri="{FF2B5EF4-FFF2-40B4-BE49-F238E27FC236}">
                  <a16:creationId xmlns:a16="http://schemas.microsoft.com/office/drawing/2014/main" id="{A9E11FD2-6F0D-406D-8A27-F71A5A032D45}"/>
                </a:ext>
              </a:extLst>
            </p:cNvPr>
            <p:cNvSpPr txBox="1"/>
            <p:nvPr/>
          </p:nvSpPr>
          <p:spPr>
            <a:xfrm>
              <a:off x="8030145" y="3793472"/>
              <a:ext cx="656655" cy="369332"/>
            </a:xfrm>
            <a:prstGeom prst="rect">
              <a:avLst/>
            </a:prstGeom>
            <a:noFill/>
          </p:spPr>
          <p:txBody>
            <a:bodyPr wrap="none" rtlCol="0">
              <a:spAutoFit/>
            </a:bodyPr>
            <a:lstStyle/>
            <a:p>
              <a:r>
                <a:rPr lang="en-GB" dirty="0"/>
                <a:t>GALT</a:t>
              </a:r>
            </a:p>
          </p:txBody>
        </p:sp>
        <p:cxnSp>
          <p:nvCxnSpPr>
            <p:cNvPr id="14" name="Straight Arrow Connector 13">
              <a:extLst>
                <a:ext uri="{FF2B5EF4-FFF2-40B4-BE49-F238E27FC236}">
                  <a16:creationId xmlns:a16="http://schemas.microsoft.com/office/drawing/2014/main" id="{3F467F44-0688-4509-AD4C-6835CAEADAB1}"/>
                </a:ext>
              </a:extLst>
            </p:cNvPr>
            <p:cNvCxnSpPr/>
            <p:nvPr/>
          </p:nvCxnSpPr>
          <p:spPr>
            <a:xfrm flipH="1">
              <a:off x="8077200" y="1860056"/>
              <a:ext cx="40452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DA60F7-0D01-4E17-AA5E-3C8E7FF6ECFC}"/>
                </a:ext>
              </a:extLst>
            </p:cNvPr>
            <p:cNvCxnSpPr/>
            <p:nvPr/>
          </p:nvCxnSpPr>
          <p:spPr>
            <a:xfrm flipH="1">
              <a:off x="8096583" y="3657600"/>
              <a:ext cx="404527"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75301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5704F1-C85F-4B91-ABB1-6B2286122E45}"/>
              </a:ext>
            </a:extLst>
          </p:cNvPr>
          <p:cNvSpPr>
            <a:spLocks noGrp="1"/>
          </p:cNvSpPr>
          <p:nvPr>
            <p:ph type="ctrTitle"/>
          </p:nvPr>
        </p:nvSpPr>
        <p:spPr/>
        <p:txBody>
          <a:bodyPr/>
          <a:lstStyle/>
          <a:p>
            <a:r>
              <a:rPr lang="en-US" altLang="en-US" dirty="0"/>
              <a:t>Rectal Susceptibility to HIV/STI</a:t>
            </a:r>
            <a:endParaRPr lang="en-GB" dirty="0"/>
          </a:p>
        </p:txBody>
      </p:sp>
      <p:sp>
        <p:nvSpPr>
          <p:cNvPr id="2" name="Subtitle 1">
            <a:extLst>
              <a:ext uri="{FF2B5EF4-FFF2-40B4-BE49-F238E27FC236}">
                <a16:creationId xmlns:a16="http://schemas.microsoft.com/office/drawing/2014/main" id="{CADC5A01-375D-4E16-88B1-D3DF91DB0B08}"/>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208156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9C19-66C6-447B-B223-AE38F587FDF0}"/>
              </a:ext>
            </a:extLst>
          </p:cNvPr>
          <p:cNvSpPr>
            <a:spLocks noGrp="1"/>
          </p:cNvSpPr>
          <p:nvPr>
            <p:ph type="title"/>
          </p:nvPr>
        </p:nvSpPr>
        <p:spPr/>
        <p:txBody>
          <a:bodyPr/>
          <a:lstStyle/>
          <a:p>
            <a:r>
              <a:rPr lang="es-ES" dirty="0"/>
              <a:t>Rectal </a:t>
            </a:r>
            <a:r>
              <a:rPr lang="es-ES" dirty="0" err="1"/>
              <a:t>STIs</a:t>
            </a:r>
            <a:endParaRPr lang="en-GB" dirty="0"/>
          </a:p>
        </p:txBody>
      </p:sp>
      <p:sp>
        <p:nvSpPr>
          <p:cNvPr id="3" name="Content Placeholder 2">
            <a:extLst>
              <a:ext uri="{FF2B5EF4-FFF2-40B4-BE49-F238E27FC236}">
                <a16:creationId xmlns:a16="http://schemas.microsoft.com/office/drawing/2014/main" id="{BBAD8ECB-A135-4E8E-8ABF-F346DB75065B}"/>
              </a:ext>
            </a:extLst>
          </p:cNvPr>
          <p:cNvSpPr>
            <a:spLocks noGrp="1"/>
          </p:cNvSpPr>
          <p:nvPr>
            <p:ph idx="1"/>
          </p:nvPr>
        </p:nvSpPr>
        <p:spPr>
          <a:xfrm>
            <a:off x="463176" y="1399709"/>
            <a:ext cx="8229600" cy="4525963"/>
          </a:xfrm>
        </p:spPr>
        <p:txBody>
          <a:bodyPr>
            <a:normAutofit/>
          </a:bodyPr>
          <a:lstStyle/>
          <a:p>
            <a:r>
              <a:rPr lang="es-ES" dirty="0" err="1"/>
              <a:t>Bacterial</a:t>
            </a:r>
            <a:endParaRPr lang="es-ES" dirty="0"/>
          </a:p>
          <a:p>
            <a:pPr lvl="1"/>
            <a:r>
              <a:rPr lang="es-ES" dirty="0"/>
              <a:t>Chlamydia, </a:t>
            </a:r>
            <a:r>
              <a:rPr lang="es-ES" dirty="0" err="1"/>
              <a:t>gonorrhea</a:t>
            </a:r>
            <a:r>
              <a:rPr lang="es-ES" dirty="0"/>
              <a:t>, </a:t>
            </a:r>
            <a:r>
              <a:rPr lang="es-ES" dirty="0" err="1"/>
              <a:t>syphilis</a:t>
            </a:r>
            <a:endParaRPr lang="es-ES" dirty="0"/>
          </a:p>
          <a:p>
            <a:r>
              <a:rPr lang="es-ES" dirty="0"/>
              <a:t>Viral</a:t>
            </a:r>
          </a:p>
          <a:p>
            <a:pPr lvl="1"/>
            <a:r>
              <a:rPr lang="es-ES" dirty="0"/>
              <a:t>HSV, HBV, HCV, CMV, HPV, HIV</a:t>
            </a:r>
          </a:p>
          <a:p>
            <a:r>
              <a:rPr lang="es-ES" dirty="0" err="1"/>
              <a:t>Protozoal</a:t>
            </a:r>
            <a:endParaRPr lang="es-ES" dirty="0"/>
          </a:p>
          <a:p>
            <a:pPr lvl="1"/>
            <a:r>
              <a:rPr lang="es-ES" dirty="0" err="1"/>
              <a:t>Entamoeba</a:t>
            </a:r>
            <a:r>
              <a:rPr lang="es-ES" dirty="0"/>
              <a:t>, </a:t>
            </a:r>
            <a:r>
              <a:rPr lang="es-ES" dirty="0" err="1"/>
              <a:t>cryptosporidium</a:t>
            </a:r>
            <a:r>
              <a:rPr lang="es-ES" dirty="0"/>
              <a:t>, </a:t>
            </a:r>
            <a:r>
              <a:rPr lang="es-ES" dirty="0" err="1"/>
              <a:t>giardia</a:t>
            </a:r>
            <a:endParaRPr lang="es-ES" dirty="0"/>
          </a:p>
          <a:p>
            <a:r>
              <a:rPr lang="es-ES" dirty="0" err="1">
                <a:solidFill>
                  <a:srgbClr val="FF0000"/>
                </a:solidFill>
              </a:rPr>
              <a:t>Microbial</a:t>
            </a:r>
            <a:r>
              <a:rPr lang="es-ES" dirty="0">
                <a:solidFill>
                  <a:srgbClr val="FF0000"/>
                </a:solidFill>
              </a:rPr>
              <a:t> dysbiosis</a:t>
            </a:r>
            <a:endParaRPr lang="en-GB" dirty="0">
              <a:solidFill>
                <a:srgbClr val="FF0000"/>
              </a:solidFill>
            </a:endParaRPr>
          </a:p>
        </p:txBody>
      </p:sp>
    </p:spTree>
    <p:extLst>
      <p:ext uri="{BB962C8B-B14F-4D97-AF65-F5344CB8AC3E}">
        <p14:creationId xmlns:p14="http://schemas.microsoft.com/office/powerpoint/2010/main" val="381293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89C19-66C6-447B-B223-AE38F587FDF0}"/>
              </a:ext>
            </a:extLst>
          </p:cNvPr>
          <p:cNvSpPr>
            <a:spLocks noGrp="1"/>
          </p:cNvSpPr>
          <p:nvPr>
            <p:ph type="title"/>
          </p:nvPr>
        </p:nvSpPr>
        <p:spPr/>
        <p:txBody>
          <a:bodyPr/>
          <a:lstStyle/>
          <a:p>
            <a:r>
              <a:rPr lang="es-ES" dirty="0" err="1"/>
              <a:t>Increasing</a:t>
            </a:r>
            <a:r>
              <a:rPr lang="es-ES" dirty="0"/>
              <a:t> </a:t>
            </a:r>
            <a:r>
              <a:rPr lang="es-ES" dirty="0" err="1"/>
              <a:t>Incidence</a:t>
            </a:r>
            <a:r>
              <a:rPr lang="es-ES" dirty="0"/>
              <a:t> of Rectal </a:t>
            </a:r>
            <a:r>
              <a:rPr lang="es-ES" dirty="0" err="1"/>
              <a:t>STIs</a:t>
            </a:r>
            <a:endParaRPr lang="en-GB" dirty="0"/>
          </a:p>
        </p:txBody>
      </p:sp>
      <p:pic>
        <p:nvPicPr>
          <p:cNvPr id="6" name="Picture 5">
            <a:extLst>
              <a:ext uri="{FF2B5EF4-FFF2-40B4-BE49-F238E27FC236}">
                <a16:creationId xmlns:a16="http://schemas.microsoft.com/office/drawing/2014/main" id="{DC6C2C54-1D41-467F-97ED-A8BD072671EE}"/>
              </a:ext>
            </a:extLst>
          </p:cNvPr>
          <p:cNvPicPr>
            <a:picLocks noChangeAspect="1"/>
          </p:cNvPicPr>
          <p:nvPr/>
        </p:nvPicPr>
        <p:blipFill>
          <a:blip r:embed="rId3"/>
          <a:stretch>
            <a:fillRect/>
          </a:stretch>
        </p:blipFill>
        <p:spPr>
          <a:xfrm>
            <a:off x="990600" y="1600200"/>
            <a:ext cx="7162799" cy="3969448"/>
          </a:xfrm>
          <a:prstGeom prst="rect">
            <a:avLst/>
          </a:prstGeom>
        </p:spPr>
      </p:pic>
      <p:sp>
        <p:nvSpPr>
          <p:cNvPr id="7" name="TextBox 6">
            <a:extLst>
              <a:ext uri="{FF2B5EF4-FFF2-40B4-BE49-F238E27FC236}">
                <a16:creationId xmlns:a16="http://schemas.microsoft.com/office/drawing/2014/main" id="{09109C90-3F97-463B-8FF3-D915B9909C3A}"/>
              </a:ext>
            </a:extLst>
          </p:cNvPr>
          <p:cNvSpPr txBox="1"/>
          <p:nvPr/>
        </p:nvSpPr>
        <p:spPr>
          <a:xfrm>
            <a:off x="457200" y="6172200"/>
            <a:ext cx="2681311" cy="369332"/>
          </a:xfrm>
          <a:prstGeom prst="rect">
            <a:avLst/>
          </a:prstGeom>
          <a:noFill/>
        </p:spPr>
        <p:txBody>
          <a:bodyPr wrap="none" rtlCol="0">
            <a:spAutoFit/>
          </a:bodyPr>
          <a:lstStyle/>
          <a:p>
            <a:r>
              <a:rPr lang="es-ES" dirty="0"/>
              <a:t>Nguyen VK et al AIDS 2018</a:t>
            </a:r>
            <a:endParaRPr lang="en-GB" dirty="0"/>
          </a:p>
        </p:txBody>
      </p:sp>
      <p:sp>
        <p:nvSpPr>
          <p:cNvPr id="3" name="Rectangle 2">
            <a:extLst>
              <a:ext uri="{FF2B5EF4-FFF2-40B4-BE49-F238E27FC236}">
                <a16:creationId xmlns:a16="http://schemas.microsoft.com/office/drawing/2014/main" id="{07388B0A-AC23-4A60-B632-EB7FCBE4DCD2}"/>
              </a:ext>
            </a:extLst>
          </p:cNvPr>
          <p:cNvSpPr/>
          <p:nvPr/>
        </p:nvSpPr>
        <p:spPr>
          <a:xfrm>
            <a:off x="5867400" y="6172200"/>
            <a:ext cx="2667397" cy="369332"/>
          </a:xfrm>
          <a:prstGeom prst="rect">
            <a:avLst/>
          </a:prstGeom>
        </p:spPr>
        <p:txBody>
          <a:bodyPr wrap="none">
            <a:spAutoFit/>
          </a:bodyPr>
          <a:lstStyle/>
          <a:p>
            <a:r>
              <a:rPr lang="en-GB" dirty="0"/>
              <a:t>IRR: Incidence Rate Ratios </a:t>
            </a:r>
          </a:p>
        </p:txBody>
      </p:sp>
    </p:spTree>
    <p:extLst>
      <p:ext uri="{BB962C8B-B14F-4D97-AF65-F5344CB8AC3E}">
        <p14:creationId xmlns:p14="http://schemas.microsoft.com/office/powerpoint/2010/main" val="348504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8F5D6B-941E-4044-A515-91368BF1F596}"/>
              </a:ext>
            </a:extLst>
          </p:cNvPr>
          <p:cNvSpPr txBox="1"/>
          <p:nvPr/>
        </p:nvSpPr>
        <p:spPr>
          <a:xfrm>
            <a:off x="381000" y="6400800"/>
            <a:ext cx="4427943" cy="369332"/>
          </a:xfrm>
          <a:prstGeom prst="rect">
            <a:avLst/>
          </a:prstGeom>
          <a:noFill/>
        </p:spPr>
        <p:txBody>
          <a:bodyPr wrap="none" rtlCol="0">
            <a:spAutoFit/>
          </a:bodyPr>
          <a:lstStyle/>
          <a:p>
            <a:r>
              <a:rPr lang="es-ES" dirty="0"/>
              <a:t>Burgener A et al. Curr </a:t>
            </a:r>
            <a:r>
              <a:rPr lang="es-ES" dirty="0" err="1"/>
              <a:t>Opinion</a:t>
            </a:r>
            <a:r>
              <a:rPr lang="es-ES" dirty="0"/>
              <a:t> </a:t>
            </a:r>
            <a:r>
              <a:rPr lang="es-ES" dirty="0" err="1"/>
              <a:t>Immunol</a:t>
            </a:r>
            <a:r>
              <a:rPr lang="es-ES" dirty="0"/>
              <a:t> 2015</a:t>
            </a:r>
            <a:endParaRPr lang="en-GB" dirty="0"/>
          </a:p>
        </p:txBody>
      </p:sp>
      <p:grpSp>
        <p:nvGrpSpPr>
          <p:cNvPr id="8" name="Group 7">
            <a:extLst>
              <a:ext uri="{FF2B5EF4-FFF2-40B4-BE49-F238E27FC236}">
                <a16:creationId xmlns:a16="http://schemas.microsoft.com/office/drawing/2014/main" id="{6A529D5B-FCCE-4AF6-9640-6CA6FDB0C8FA}"/>
              </a:ext>
            </a:extLst>
          </p:cNvPr>
          <p:cNvGrpSpPr/>
          <p:nvPr/>
        </p:nvGrpSpPr>
        <p:grpSpPr>
          <a:xfrm>
            <a:off x="304800" y="533400"/>
            <a:ext cx="8610600" cy="5600700"/>
            <a:chOff x="304800" y="533400"/>
            <a:chExt cx="8610600" cy="5600700"/>
          </a:xfrm>
        </p:grpSpPr>
        <p:pic>
          <p:nvPicPr>
            <p:cNvPr id="5" name="Picture 4">
              <a:extLst>
                <a:ext uri="{FF2B5EF4-FFF2-40B4-BE49-F238E27FC236}">
                  <a16:creationId xmlns:a16="http://schemas.microsoft.com/office/drawing/2014/main" id="{5DF9A4A0-D8E2-430B-9193-D6116531D456}"/>
                </a:ext>
              </a:extLst>
            </p:cNvPr>
            <p:cNvPicPr>
              <a:picLocks noChangeAspect="1"/>
            </p:cNvPicPr>
            <p:nvPr/>
          </p:nvPicPr>
          <p:blipFill>
            <a:blip r:embed="rId2"/>
            <a:stretch>
              <a:fillRect/>
            </a:stretch>
          </p:blipFill>
          <p:spPr>
            <a:xfrm>
              <a:off x="391459" y="723900"/>
              <a:ext cx="8407500" cy="5410200"/>
            </a:xfrm>
            <a:prstGeom prst="rect">
              <a:avLst/>
            </a:prstGeom>
          </p:spPr>
        </p:pic>
        <p:sp>
          <p:nvSpPr>
            <p:cNvPr id="7" name="Rectangle 6">
              <a:extLst>
                <a:ext uri="{FF2B5EF4-FFF2-40B4-BE49-F238E27FC236}">
                  <a16:creationId xmlns:a16="http://schemas.microsoft.com/office/drawing/2014/main" id="{5B252C97-A2F6-470B-B4A0-5590E60D7EDA}"/>
                </a:ext>
              </a:extLst>
            </p:cNvPr>
            <p:cNvSpPr/>
            <p:nvPr/>
          </p:nvSpPr>
          <p:spPr>
            <a:xfrm>
              <a:off x="304800" y="533400"/>
              <a:ext cx="8610600" cy="68580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sp>
        <p:nvSpPr>
          <p:cNvPr id="9" name="Rectangle 8">
            <a:extLst>
              <a:ext uri="{FF2B5EF4-FFF2-40B4-BE49-F238E27FC236}">
                <a16:creationId xmlns:a16="http://schemas.microsoft.com/office/drawing/2014/main" id="{941AB162-8F48-4F98-B2B6-A36AE37391E7}"/>
              </a:ext>
            </a:extLst>
          </p:cNvPr>
          <p:cNvSpPr/>
          <p:nvPr/>
        </p:nvSpPr>
        <p:spPr>
          <a:xfrm>
            <a:off x="4191000" y="1066800"/>
            <a:ext cx="4811059" cy="5181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6BF7E9C4-63C7-4EC9-9E9A-CB890CAA1B0E}"/>
              </a:ext>
            </a:extLst>
          </p:cNvPr>
          <p:cNvSpPr>
            <a:spLocks noGrp="1"/>
          </p:cNvSpPr>
          <p:nvPr>
            <p:ph type="title"/>
          </p:nvPr>
        </p:nvSpPr>
        <p:spPr>
          <a:xfrm>
            <a:off x="569359" y="152400"/>
            <a:ext cx="8229600" cy="1143000"/>
          </a:xfrm>
        </p:spPr>
        <p:txBody>
          <a:bodyPr/>
          <a:lstStyle/>
          <a:p>
            <a:r>
              <a:rPr lang="en-GB" dirty="0"/>
              <a:t>Rectal Microenvironment</a:t>
            </a:r>
          </a:p>
        </p:txBody>
      </p:sp>
    </p:spTree>
    <p:extLst>
      <p:ext uri="{BB962C8B-B14F-4D97-AF65-F5344CB8AC3E}">
        <p14:creationId xmlns:p14="http://schemas.microsoft.com/office/powerpoint/2010/main" val="16509396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CCFF99"/>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CCFF99"/>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4279</TotalTime>
  <Words>1478</Words>
  <Application>Microsoft Office PowerPoint</Application>
  <PresentationFormat>On-screen Show (4:3)</PresentationFormat>
  <Paragraphs>167</Paragraphs>
  <Slides>32</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32</vt:i4>
      </vt:variant>
    </vt:vector>
  </HeadingPairs>
  <TitlesOfParts>
    <vt:vector size="39" baseType="lpstr">
      <vt:lpstr>Arial</vt:lpstr>
      <vt:lpstr>Calibri</vt:lpstr>
      <vt:lpstr>Times</vt:lpstr>
      <vt:lpstr>Times New Roman</vt:lpstr>
      <vt:lpstr>Wingdings</vt:lpstr>
      <vt:lpstr>Office Theme</vt:lpstr>
      <vt:lpstr>Default Design</vt:lpstr>
      <vt:lpstr>Rectal Mucosa</vt:lpstr>
      <vt:lpstr>Disclosures</vt:lpstr>
      <vt:lpstr>Overview</vt:lpstr>
      <vt:lpstr>Anatomical Considerations</vt:lpstr>
      <vt:lpstr>GALT Vulnerability to HIV</vt:lpstr>
      <vt:lpstr>Rectal Susceptibility to HIV/STI</vt:lpstr>
      <vt:lpstr>Rectal STIs</vt:lpstr>
      <vt:lpstr>Increasing Incidence of Rectal STIs</vt:lpstr>
      <vt:lpstr>Rectal Microenvironment</vt:lpstr>
      <vt:lpstr>Rectal Microenvironment</vt:lpstr>
      <vt:lpstr>Microbial Dysbiosis</vt:lpstr>
      <vt:lpstr>Prevotella Dominance in MSM</vt:lpstr>
      <vt:lpstr>Microbial Dysbiosis</vt:lpstr>
      <vt:lpstr>Prevotella and Mucosal Inflammation</vt:lpstr>
      <vt:lpstr>A Perfect Storm for HIV Infection?</vt:lpstr>
      <vt:lpstr>Potential Interventions</vt:lpstr>
      <vt:lpstr>Interventions to Reduce STIs</vt:lpstr>
      <vt:lpstr>Rectal Microbicides</vt:lpstr>
      <vt:lpstr>Rectal Microbicide Formulations</vt:lpstr>
      <vt:lpstr>Would They Work?</vt:lpstr>
      <vt:lpstr>Where is the Science?</vt:lpstr>
      <vt:lpstr>PowerPoint Presentation</vt:lpstr>
      <vt:lpstr>MTN-026</vt:lpstr>
      <vt:lpstr>MTN-033</vt:lpstr>
      <vt:lpstr>MTN-037</vt:lpstr>
      <vt:lpstr>DREAM and PREVENT Programs</vt:lpstr>
      <vt:lpstr>OB-002H (5P12 RANTES) Phase 1</vt:lpstr>
      <vt:lpstr>PowerPoint Presentation</vt:lpstr>
      <vt:lpstr>Broad Spectrum STI Microbicides</vt:lpstr>
      <vt:lpstr>So Is It Possible?</vt:lpstr>
      <vt:lpstr>Summary</vt:lpstr>
      <vt:lpstr>Thank You</vt:lpstr>
    </vt:vector>
  </TitlesOfParts>
  <Company>UPMC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Development or Rectal Microbicides for the Prevention of Anorectal Sexually Transmitted Infections</dc:title>
  <dc:creator>McGowan, Ian M</dc:creator>
  <cp:lastModifiedBy>Dr. Ian McGowan</cp:lastModifiedBy>
  <cp:revision>136</cp:revision>
  <dcterms:created xsi:type="dcterms:W3CDTF">2015-09-01T00:38:16Z</dcterms:created>
  <dcterms:modified xsi:type="dcterms:W3CDTF">2018-07-21T07:53:03Z</dcterms:modified>
</cp:coreProperties>
</file>